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7" r:id="rId1"/>
  </p:sldMasterIdLst>
  <p:notesMasterIdLst>
    <p:notesMasterId r:id="rId21"/>
  </p:notesMasterIdLst>
  <p:sldIdLst>
    <p:sldId id="256" r:id="rId2"/>
    <p:sldId id="257" r:id="rId3"/>
    <p:sldId id="258" r:id="rId4"/>
    <p:sldId id="267" r:id="rId5"/>
    <p:sldId id="268" r:id="rId6"/>
    <p:sldId id="264" r:id="rId7"/>
    <p:sldId id="269" r:id="rId8"/>
    <p:sldId id="273" r:id="rId9"/>
    <p:sldId id="276" r:id="rId10"/>
    <p:sldId id="280" r:id="rId11"/>
    <p:sldId id="279" r:id="rId12"/>
    <p:sldId id="281" r:id="rId13"/>
    <p:sldId id="278" r:id="rId14"/>
    <p:sldId id="283" r:id="rId15"/>
    <p:sldId id="266" r:id="rId16"/>
    <p:sldId id="270" r:id="rId17"/>
    <p:sldId id="284" r:id="rId18"/>
    <p:sldId id="27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0CD362-120B-4757-907E-F2E726F070DB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0D3A1-0831-4E7F-8EE6-46533FDE0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693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0D3A1-0831-4E7F-8EE6-46533FDE0D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20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54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36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6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047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875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6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306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7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725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763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47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7EC0C24-E08A-45BE-BC97-03996264C26A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48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Finding difference in images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Thuy</a:t>
            </a:r>
            <a:r>
              <a:rPr lang="en-US" dirty="0" smtClean="0"/>
              <a:t> Nguyen,  </a:t>
            </a:r>
            <a:r>
              <a:rPr lang="en-US" dirty="0" err="1" smtClean="0"/>
              <a:t>Abdulaziz</a:t>
            </a:r>
            <a:r>
              <a:rPr lang="en-US" dirty="0" smtClean="0"/>
              <a:t> Ismail, </a:t>
            </a:r>
            <a:r>
              <a:rPr lang="en-US" dirty="0" err="1" smtClean="0"/>
              <a:t>Ronalds</a:t>
            </a:r>
            <a:r>
              <a:rPr lang="en-US" dirty="0" smtClean="0"/>
              <a:t> </a:t>
            </a:r>
            <a:r>
              <a:rPr lang="en-US" dirty="0" err="1" smtClean="0"/>
              <a:t>Upenieks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36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04" y="4160384"/>
            <a:ext cx="7729728" cy="3101983"/>
          </a:xfrm>
        </p:spPr>
        <p:txBody>
          <a:bodyPr/>
          <a:lstStyle/>
          <a:p>
            <a:r>
              <a:rPr lang="en-IE" dirty="0"/>
              <a:t>Compare regions on images based on pixel occurrence.</a:t>
            </a:r>
          </a:p>
          <a:p>
            <a:r>
              <a:rPr lang="en-IE" dirty="0"/>
              <a:t>Difference of 50% in </a:t>
            </a:r>
            <a:r>
              <a:rPr lang="en-I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Grey </a:t>
            </a:r>
            <a:r>
              <a:rPr lang="en-IE" dirty="0">
                <a:solidFill>
                  <a:schemeClr val="tx1"/>
                </a:solidFill>
              </a:rPr>
              <a:t>and 25% in </a:t>
            </a:r>
            <a:r>
              <a:rPr lang="en-IE" dirty="0">
                <a:solidFill>
                  <a:srgbClr val="FF33CC"/>
                </a:solidFill>
              </a:rPr>
              <a:t>Pink</a:t>
            </a:r>
            <a:r>
              <a:rPr lang="en-IE" dirty="0">
                <a:solidFill>
                  <a:schemeClr val="tx1"/>
                </a:solidFill>
              </a:rPr>
              <a:t>.</a:t>
            </a:r>
          </a:p>
          <a:p>
            <a:r>
              <a:rPr lang="en-IE" dirty="0">
                <a:solidFill>
                  <a:schemeClr val="tx1"/>
                </a:solidFill>
              </a:rPr>
              <a:t>On a threshold of 90%, no difference is detected.</a:t>
            </a:r>
            <a:endParaRPr lang="en-IE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IE" dirty="0">
              <a:solidFill>
                <a:srgbClr val="00B050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 bwMode="black">
          <a:xfrm>
            <a:off x="514304" y="266209"/>
            <a:ext cx="4960972" cy="383344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2500" dirty="0"/>
              <a:t>Detecting differences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994790" y="952817"/>
            <a:ext cx="5918834" cy="2209165"/>
            <a:chOff x="0" y="0"/>
            <a:chExt cx="5919034" cy="2209531"/>
          </a:xfrm>
        </p:grpSpPr>
        <p:sp>
          <p:nvSpPr>
            <p:cNvPr id="21" name="Shape 2747"/>
            <p:cNvSpPr/>
            <p:nvPr/>
          </p:nvSpPr>
          <p:spPr>
            <a:xfrm>
              <a:off x="0" y="0"/>
              <a:ext cx="2875836" cy="2209531"/>
            </a:xfrm>
            <a:custGeom>
              <a:avLst/>
              <a:gdLst/>
              <a:ahLst/>
              <a:cxnLst/>
              <a:rect l="0" t="0" r="0" b="0"/>
              <a:pathLst>
                <a:path w="2875836" h="2209531">
                  <a:moveTo>
                    <a:pt x="0" y="0"/>
                  </a:moveTo>
                  <a:lnTo>
                    <a:pt x="2875836" y="0"/>
                  </a:lnTo>
                  <a:lnTo>
                    <a:pt x="2875836" y="2209531"/>
                  </a:lnTo>
                  <a:lnTo>
                    <a:pt x="0" y="2209531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2" name="Shape 71"/>
            <p:cNvSpPr/>
            <p:nvPr/>
          </p:nvSpPr>
          <p:spPr>
            <a:xfrm>
              <a:off x="342435" y="60270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5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4"/>
                    <a:pt x="1146471" y="687582"/>
                    <a:pt x="942520" y="891532"/>
                  </a:cubicBezTo>
                  <a:cubicBezTo>
                    <a:pt x="738569" y="1095484"/>
                    <a:pt x="407901" y="1095484"/>
                    <a:pt x="203950" y="891532"/>
                  </a:cubicBezTo>
                  <a:cubicBezTo>
                    <a:pt x="0" y="687582"/>
                    <a:pt x="0" y="356914"/>
                    <a:pt x="203950" y="152963"/>
                  </a:cubicBezTo>
                  <a:cubicBezTo>
                    <a:pt x="305926" y="50988"/>
                    <a:pt x="439580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3" name="Shape 72"/>
            <p:cNvSpPr/>
            <p:nvPr/>
          </p:nvSpPr>
          <p:spPr>
            <a:xfrm>
              <a:off x="818407" y="1005686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1" y="0"/>
                    <a:pt x="840546" y="50988"/>
                    <a:pt x="942522" y="152963"/>
                  </a:cubicBezTo>
                  <a:cubicBezTo>
                    <a:pt x="1146471" y="356914"/>
                    <a:pt x="1146471" y="687582"/>
                    <a:pt x="942522" y="891533"/>
                  </a:cubicBezTo>
                  <a:cubicBezTo>
                    <a:pt x="738571" y="1095484"/>
                    <a:pt x="407901" y="1095484"/>
                    <a:pt x="203951" y="891533"/>
                  </a:cubicBezTo>
                  <a:cubicBezTo>
                    <a:pt x="0" y="687582"/>
                    <a:pt x="0" y="356914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4" name="Shape 73"/>
            <p:cNvSpPr/>
            <p:nvPr/>
          </p:nvSpPr>
          <p:spPr>
            <a:xfrm>
              <a:off x="1378755" y="119184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2"/>
                    <a:pt x="942520" y="891532"/>
                  </a:cubicBezTo>
                  <a:cubicBezTo>
                    <a:pt x="738570" y="1095484"/>
                    <a:pt x="407901" y="1095484"/>
                    <a:pt x="203951" y="891532"/>
                  </a:cubicBezTo>
                  <a:cubicBezTo>
                    <a:pt x="0" y="687582"/>
                    <a:pt x="0" y="356913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5" name="Shape 2748"/>
            <p:cNvSpPr/>
            <p:nvPr/>
          </p:nvSpPr>
          <p:spPr>
            <a:xfrm>
              <a:off x="3043198" y="0"/>
              <a:ext cx="2875836" cy="2209531"/>
            </a:xfrm>
            <a:custGeom>
              <a:avLst/>
              <a:gdLst/>
              <a:ahLst/>
              <a:cxnLst/>
              <a:rect l="0" t="0" r="0" b="0"/>
              <a:pathLst>
                <a:path w="2875836" h="2209531">
                  <a:moveTo>
                    <a:pt x="0" y="0"/>
                  </a:moveTo>
                  <a:lnTo>
                    <a:pt x="2875836" y="0"/>
                  </a:lnTo>
                  <a:lnTo>
                    <a:pt x="2875836" y="2209531"/>
                  </a:lnTo>
                  <a:lnTo>
                    <a:pt x="0" y="2209531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6" name="Shape 75"/>
            <p:cNvSpPr/>
            <p:nvPr/>
          </p:nvSpPr>
          <p:spPr>
            <a:xfrm>
              <a:off x="3385633" y="111070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1" y="0"/>
                    <a:pt x="840545" y="50988"/>
                    <a:pt x="942520" y="152963"/>
                  </a:cubicBezTo>
                  <a:cubicBezTo>
                    <a:pt x="1146471" y="356914"/>
                    <a:pt x="1146471" y="687582"/>
                    <a:pt x="942520" y="891532"/>
                  </a:cubicBezTo>
                  <a:cubicBezTo>
                    <a:pt x="738570" y="1095484"/>
                    <a:pt x="407901" y="1095484"/>
                    <a:pt x="203951" y="891532"/>
                  </a:cubicBezTo>
                  <a:cubicBezTo>
                    <a:pt x="0" y="687582"/>
                    <a:pt x="0" y="356914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7" name="Shape 76"/>
            <p:cNvSpPr/>
            <p:nvPr/>
          </p:nvSpPr>
          <p:spPr>
            <a:xfrm>
              <a:off x="3876409" y="1005686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5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4"/>
                    <a:pt x="1146471" y="687582"/>
                    <a:pt x="942520" y="891533"/>
                  </a:cubicBezTo>
                  <a:cubicBezTo>
                    <a:pt x="738570" y="1095484"/>
                    <a:pt x="407900" y="1095484"/>
                    <a:pt x="203951" y="891533"/>
                  </a:cubicBezTo>
                  <a:cubicBezTo>
                    <a:pt x="0" y="687582"/>
                    <a:pt x="0" y="356914"/>
                    <a:pt x="203951" y="152963"/>
                  </a:cubicBezTo>
                  <a:cubicBezTo>
                    <a:pt x="305926" y="50988"/>
                    <a:pt x="439580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8" name="Shape 77"/>
            <p:cNvSpPr/>
            <p:nvPr/>
          </p:nvSpPr>
          <p:spPr>
            <a:xfrm>
              <a:off x="4437193" y="158585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5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2"/>
                    <a:pt x="942520" y="891532"/>
                  </a:cubicBezTo>
                  <a:cubicBezTo>
                    <a:pt x="738570" y="1095483"/>
                    <a:pt x="407901" y="1095483"/>
                    <a:pt x="203950" y="891532"/>
                  </a:cubicBezTo>
                  <a:cubicBezTo>
                    <a:pt x="0" y="687582"/>
                    <a:pt x="0" y="356913"/>
                    <a:pt x="203950" y="152963"/>
                  </a:cubicBezTo>
                  <a:cubicBezTo>
                    <a:pt x="305926" y="50988"/>
                    <a:pt x="439581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9" name="Shape 78"/>
            <p:cNvSpPr/>
            <p:nvPr/>
          </p:nvSpPr>
          <p:spPr>
            <a:xfrm>
              <a:off x="4698365" y="582517"/>
              <a:ext cx="547055" cy="496197"/>
            </a:xfrm>
            <a:custGeom>
              <a:avLst/>
              <a:gdLst/>
              <a:ahLst/>
              <a:cxnLst/>
              <a:rect l="0" t="0" r="0" b="0"/>
              <a:pathLst>
                <a:path w="547055" h="496197">
                  <a:moveTo>
                    <a:pt x="273527" y="0"/>
                  </a:moveTo>
                  <a:cubicBezTo>
                    <a:pt x="337302" y="0"/>
                    <a:pt x="401078" y="23095"/>
                    <a:pt x="449737" y="69285"/>
                  </a:cubicBezTo>
                  <a:cubicBezTo>
                    <a:pt x="547055" y="161664"/>
                    <a:pt x="547055" y="311438"/>
                    <a:pt x="449737" y="403818"/>
                  </a:cubicBezTo>
                  <a:cubicBezTo>
                    <a:pt x="352418" y="496197"/>
                    <a:pt x="194635" y="496197"/>
                    <a:pt x="97317" y="403818"/>
                  </a:cubicBezTo>
                  <a:cubicBezTo>
                    <a:pt x="0" y="311438"/>
                    <a:pt x="0" y="161664"/>
                    <a:pt x="97317" y="69285"/>
                  </a:cubicBezTo>
                  <a:cubicBezTo>
                    <a:pt x="145976" y="23095"/>
                    <a:pt x="209752" y="0"/>
                    <a:pt x="27352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CB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0" name="Shape 79"/>
            <p:cNvSpPr/>
            <p:nvPr/>
          </p:nvSpPr>
          <p:spPr>
            <a:xfrm>
              <a:off x="11430" y="14549"/>
              <a:ext cx="802640" cy="984197"/>
            </a:xfrm>
            <a:custGeom>
              <a:avLst/>
              <a:gdLst/>
              <a:ahLst/>
              <a:cxnLst/>
              <a:rect l="0" t="0" r="0" b="0"/>
              <a:pathLst>
                <a:path w="802640" h="984197">
                  <a:moveTo>
                    <a:pt x="0" y="0"/>
                  </a:moveTo>
                  <a:lnTo>
                    <a:pt x="802640" y="0"/>
                  </a:lnTo>
                  <a:lnTo>
                    <a:pt x="802640" y="984197"/>
                  </a:lnTo>
                  <a:lnTo>
                    <a:pt x="0" y="984197"/>
                  </a:lnTo>
                  <a:close/>
                </a:path>
              </a:pathLst>
            </a:custGeom>
            <a:ln w="25400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1" name="Shape 81"/>
            <p:cNvSpPr/>
            <p:nvPr/>
          </p:nvSpPr>
          <p:spPr>
            <a:xfrm>
              <a:off x="3055898" y="12700"/>
              <a:ext cx="802640" cy="984197"/>
            </a:xfrm>
            <a:custGeom>
              <a:avLst/>
              <a:gdLst/>
              <a:ahLst/>
              <a:cxnLst/>
              <a:rect l="0" t="0" r="0" b="0"/>
              <a:pathLst>
                <a:path w="802640" h="984197">
                  <a:moveTo>
                    <a:pt x="0" y="0"/>
                  </a:moveTo>
                  <a:lnTo>
                    <a:pt x="802640" y="0"/>
                  </a:lnTo>
                  <a:lnTo>
                    <a:pt x="802640" y="984197"/>
                  </a:lnTo>
                  <a:lnTo>
                    <a:pt x="0" y="984197"/>
                  </a:lnTo>
                  <a:close/>
                </a:path>
              </a:pathLst>
            </a:custGeom>
            <a:ln w="25400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3006220" y="3199518"/>
            <a:ext cx="2066848" cy="6463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E" dirty="0" smtClean="0"/>
              <a:t>Region 1: </a:t>
            </a:r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</a:t>
            </a:r>
            <a:r>
              <a:rPr lang="en-IE" dirty="0" smtClean="0"/>
              <a:t>: 200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FF33CC"/>
                </a:solidFill>
              </a:rPr>
              <a:t>Pink</a:t>
            </a:r>
            <a:r>
              <a:rPr lang="en-IE" dirty="0" smtClean="0"/>
              <a:t>:  400</a:t>
            </a:r>
            <a:endParaRPr lang="en-IE" dirty="0"/>
          </a:p>
        </p:txBody>
      </p:sp>
      <p:sp>
        <p:nvSpPr>
          <p:cNvPr id="33" name="TextBox 32"/>
          <p:cNvSpPr txBox="1"/>
          <p:nvPr/>
        </p:nvSpPr>
        <p:spPr>
          <a:xfrm>
            <a:off x="6037885" y="3199518"/>
            <a:ext cx="2002728" cy="64633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E" dirty="0" smtClean="0"/>
              <a:t>Region 2: </a:t>
            </a:r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</a:t>
            </a:r>
            <a:r>
              <a:rPr lang="en-IE" dirty="0" smtClean="0"/>
              <a:t>: 100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FF33CC"/>
                </a:solidFill>
              </a:rPr>
              <a:t>Pink</a:t>
            </a:r>
            <a:r>
              <a:rPr lang="en-IE" dirty="0" smtClean="0"/>
              <a:t>:  500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161579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04" y="4160384"/>
            <a:ext cx="7729728" cy="3101983"/>
          </a:xfrm>
        </p:spPr>
        <p:txBody>
          <a:bodyPr/>
          <a:lstStyle/>
          <a:p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 </a:t>
            </a:r>
            <a:r>
              <a:rPr lang="en-IE" dirty="0" smtClean="0">
                <a:solidFill>
                  <a:schemeClr val="tx1"/>
                </a:solidFill>
              </a:rPr>
              <a:t>difference 0%,</a:t>
            </a:r>
          </a:p>
          <a:p>
            <a:r>
              <a:rPr lang="en-IE" dirty="0" smtClean="0">
                <a:solidFill>
                  <a:srgbClr val="00B0F0"/>
                </a:solidFill>
              </a:rPr>
              <a:t>Blue</a:t>
            </a:r>
            <a:r>
              <a:rPr lang="en-IE" dirty="0" smtClean="0">
                <a:solidFill>
                  <a:schemeClr val="tx1"/>
                </a:solidFill>
              </a:rPr>
              <a:t>  difference 60%</a:t>
            </a:r>
          </a:p>
          <a:p>
            <a:r>
              <a:rPr lang="en-IE" dirty="0" smtClean="0">
                <a:solidFill>
                  <a:srgbClr val="00B050"/>
                </a:solidFill>
              </a:rPr>
              <a:t>Green </a:t>
            </a:r>
            <a:r>
              <a:rPr lang="en-IE" dirty="0" smtClean="0">
                <a:solidFill>
                  <a:schemeClr val="tx1"/>
                </a:solidFill>
              </a:rPr>
              <a:t>difference 100% </a:t>
            </a:r>
            <a:r>
              <a:rPr lang="en-IE" b="1" dirty="0" smtClean="0">
                <a:solidFill>
                  <a:schemeClr val="tx1"/>
                </a:solidFill>
              </a:rPr>
              <a:t>- Surpassed threshold</a:t>
            </a:r>
            <a:endParaRPr lang="en-IE" dirty="0" smtClean="0">
              <a:solidFill>
                <a:schemeClr val="tx1"/>
              </a:solidFill>
            </a:endParaRPr>
          </a:p>
          <a:p>
            <a:endParaRPr lang="en-IE" dirty="0">
              <a:solidFill>
                <a:srgbClr val="00B050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994790" y="952817"/>
            <a:ext cx="5918833" cy="2209165"/>
            <a:chOff x="0" y="0"/>
            <a:chExt cx="5919033" cy="2209530"/>
          </a:xfrm>
        </p:grpSpPr>
        <p:sp>
          <p:nvSpPr>
            <p:cNvPr id="5" name="Shape 2751"/>
            <p:cNvSpPr/>
            <p:nvPr/>
          </p:nvSpPr>
          <p:spPr>
            <a:xfrm>
              <a:off x="0" y="0"/>
              <a:ext cx="2875836" cy="2209530"/>
            </a:xfrm>
            <a:custGeom>
              <a:avLst/>
              <a:gdLst/>
              <a:ahLst/>
              <a:cxnLst/>
              <a:rect l="0" t="0" r="0" b="0"/>
              <a:pathLst>
                <a:path w="2875836" h="2209530">
                  <a:moveTo>
                    <a:pt x="0" y="0"/>
                  </a:moveTo>
                  <a:lnTo>
                    <a:pt x="2875836" y="0"/>
                  </a:lnTo>
                  <a:lnTo>
                    <a:pt x="2875836" y="2209530"/>
                  </a:lnTo>
                  <a:lnTo>
                    <a:pt x="0" y="22095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6" name="Shape 124"/>
            <p:cNvSpPr/>
            <p:nvPr/>
          </p:nvSpPr>
          <p:spPr>
            <a:xfrm>
              <a:off x="342435" y="60269"/>
              <a:ext cx="1146470" cy="1095483"/>
            </a:xfrm>
            <a:custGeom>
              <a:avLst/>
              <a:gdLst/>
              <a:ahLst/>
              <a:cxnLst/>
              <a:rect l="0" t="0" r="0" b="0"/>
              <a:pathLst>
                <a:path w="1146470" h="1095483">
                  <a:moveTo>
                    <a:pt x="573235" y="0"/>
                  </a:moveTo>
                  <a:cubicBezTo>
                    <a:pt x="706891" y="0"/>
                    <a:pt x="840546" y="50988"/>
                    <a:pt x="942521" y="152963"/>
                  </a:cubicBezTo>
                  <a:cubicBezTo>
                    <a:pt x="1146470" y="356913"/>
                    <a:pt x="1146470" y="687582"/>
                    <a:pt x="942521" y="891532"/>
                  </a:cubicBezTo>
                  <a:cubicBezTo>
                    <a:pt x="738570" y="1095483"/>
                    <a:pt x="407901" y="1095483"/>
                    <a:pt x="203950" y="891532"/>
                  </a:cubicBezTo>
                  <a:cubicBezTo>
                    <a:pt x="0" y="687582"/>
                    <a:pt x="0" y="356913"/>
                    <a:pt x="203950" y="152963"/>
                  </a:cubicBezTo>
                  <a:cubicBezTo>
                    <a:pt x="305925" y="50988"/>
                    <a:pt x="439580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7" name="Shape 125"/>
            <p:cNvSpPr/>
            <p:nvPr/>
          </p:nvSpPr>
          <p:spPr>
            <a:xfrm>
              <a:off x="809794" y="998745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1" y="0"/>
                    <a:pt x="840546" y="50988"/>
                    <a:pt x="942520" y="152964"/>
                  </a:cubicBezTo>
                  <a:cubicBezTo>
                    <a:pt x="1146471" y="356914"/>
                    <a:pt x="1146471" y="687583"/>
                    <a:pt x="942520" y="891533"/>
                  </a:cubicBezTo>
                  <a:cubicBezTo>
                    <a:pt x="738571" y="1095484"/>
                    <a:pt x="407901" y="1095484"/>
                    <a:pt x="203951" y="891533"/>
                  </a:cubicBezTo>
                  <a:cubicBezTo>
                    <a:pt x="0" y="687583"/>
                    <a:pt x="0" y="356914"/>
                    <a:pt x="203951" y="152964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8" name="Shape 126"/>
            <p:cNvSpPr/>
            <p:nvPr/>
          </p:nvSpPr>
          <p:spPr>
            <a:xfrm>
              <a:off x="1378755" y="119184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5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4"/>
                    <a:pt x="1146471" y="687582"/>
                    <a:pt x="942520" y="891532"/>
                  </a:cubicBezTo>
                  <a:cubicBezTo>
                    <a:pt x="738570" y="1095484"/>
                    <a:pt x="407900" y="1095484"/>
                    <a:pt x="203949" y="891532"/>
                  </a:cubicBezTo>
                  <a:cubicBezTo>
                    <a:pt x="0" y="687582"/>
                    <a:pt x="0" y="356914"/>
                    <a:pt x="203949" y="152963"/>
                  </a:cubicBezTo>
                  <a:cubicBezTo>
                    <a:pt x="305925" y="50988"/>
                    <a:pt x="439580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9" name="Shape 2752"/>
            <p:cNvSpPr/>
            <p:nvPr/>
          </p:nvSpPr>
          <p:spPr>
            <a:xfrm>
              <a:off x="3043198" y="0"/>
              <a:ext cx="2875835" cy="2209530"/>
            </a:xfrm>
            <a:custGeom>
              <a:avLst/>
              <a:gdLst/>
              <a:ahLst/>
              <a:cxnLst/>
              <a:rect l="0" t="0" r="0" b="0"/>
              <a:pathLst>
                <a:path w="2875835" h="2209530">
                  <a:moveTo>
                    <a:pt x="0" y="0"/>
                  </a:moveTo>
                  <a:lnTo>
                    <a:pt x="2875835" y="0"/>
                  </a:lnTo>
                  <a:lnTo>
                    <a:pt x="2875835" y="2209530"/>
                  </a:lnTo>
                  <a:lnTo>
                    <a:pt x="0" y="22095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10" name="Shape 128"/>
            <p:cNvSpPr/>
            <p:nvPr/>
          </p:nvSpPr>
          <p:spPr>
            <a:xfrm>
              <a:off x="3385632" y="111069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5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2"/>
                    <a:pt x="942520" y="891532"/>
                  </a:cubicBezTo>
                  <a:cubicBezTo>
                    <a:pt x="738570" y="1095483"/>
                    <a:pt x="407901" y="1095483"/>
                    <a:pt x="203950" y="891532"/>
                  </a:cubicBezTo>
                  <a:cubicBezTo>
                    <a:pt x="0" y="687582"/>
                    <a:pt x="0" y="356913"/>
                    <a:pt x="203950" y="152963"/>
                  </a:cubicBezTo>
                  <a:cubicBezTo>
                    <a:pt x="305926" y="50988"/>
                    <a:pt x="439581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11" name="Shape 129"/>
            <p:cNvSpPr/>
            <p:nvPr/>
          </p:nvSpPr>
          <p:spPr>
            <a:xfrm>
              <a:off x="3868232" y="1038146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1" y="0"/>
                    <a:pt x="840545" y="50988"/>
                    <a:pt x="942520" y="152963"/>
                  </a:cubicBezTo>
                  <a:cubicBezTo>
                    <a:pt x="1146471" y="356914"/>
                    <a:pt x="1146471" y="687584"/>
                    <a:pt x="942520" y="891533"/>
                  </a:cubicBezTo>
                  <a:cubicBezTo>
                    <a:pt x="738571" y="1095484"/>
                    <a:pt x="407901" y="1095484"/>
                    <a:pt x="203950" y="891533"/>
                  </a:cubicBezTo>
                  <a:cubicBezTo>
                    <a:pt x="0" y="687584"/>
                    <a:pt x="0" y="356914"/>
                    <a:pt x="203950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12" name="Shape 130"/>
            <p:cNvSpPr/>
            <p:nvPr/>
          </p:nvSpPr>
          <p:spPr>
            <a:xfrm>
              <a:off x="4437192" y="158585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1" y="0"/>
                    <a:pt x="840546" y="50988"/>
                    <a:pt x="942520" y="152963"/>
                  </a:cubicBezTo>
                  <a:cubicBezTo>
                    <a:pt x="1146471" y="356913"/>
                    <a:pt x="1146471" y="687582"/>
                    <a:pt x="942520" y="891532"/>
                  </a:cubicBezTo>
                  <a:cubicBezTo>
                    <a:pt x="738571" y="1095484"/>
                    <a:pt x="407901" y="1095484"/>
                    <a:pt x="203951" y="891532"/>
                  </a:cubicBezTo>
                  <a:cubicBezTo>
                    <a:pt x="0" y="687582"/>
                    <a:pt x="0" y="356913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13" name="Shape 131"/>
            <p:cNvSpPr/>
            <p:nvPr/>
          </p:nvSpPr>
          <p:spPr>
            <a:xfrm>
              <a:off x="4690189" y="519347"/>
              <a:ext cx="547055" cy="496197"/>
            </a:xfrm>
            <a:custGeom>
              <a:avLst/>
              <a:gdLst/>
              <a:ahLst/>
              <a:cxnLst/>
              <a:rect l="0" t="0" r="0" b="0"/>
              <a:pathLst>
                <a:path w="547055" h="496197">
                  <a:moveTo>
                    <a:pt x="273527" y="0"/>
                  </a:moveTo>
                  <a:cubicBezTo>
                    <a:pt x="337302" y="0"/>
                    <a:pt x="401078" y="23095"/>
                    <a:pt x="449737" y="69284"/>
                  </a:cubicBezTo>
                  <a:cubicBezTo>
                    <a:pt x="547055" y="161664"/>
                    <a:pt x="547055" y="311438"/>
                    <a:pt x="449737" y="403817"/>
                  </a:cubicBezTo>
                  <a:cubicBezTo>
                    <a:pt x="352419" y="496197"/>
                    <a:pt x="194635" y="496197"/>
                    <a:pt x="97318" y="403817"/>
                  </a:cubicBezTo>
                  <a:cubicBezTo>
                    <a:pt x="0" y="311438"/>
                    <a:pt x="0" y="161664"/>
                    <a:pt x="97318" y="69284"/>
                  </a:cubicBezTo>
                  <a:cubicBezTo>
                    <a:pt x="145976" y="23095"/>
                    <a:pt x="209752" y="0"/>
                    <a:pt x="27352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CB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14" name="Shape 132"/>
            <p:cNvSpPr/>
            <p:nvPr/>
          </p:nvSpPr>
          <p:spPr>
            <a:xfrm>
              <a:off x="4707841" y="12700"/>
              <a:ext cx="802640" cy="984197"/>
            </a:xfrm>
            <a:custGeom>
              <a:avLst/>
              <a:gdLst/>
              <a:ahLst/>
              <a:cxnLst/>
              <a:rect l="0" t="0" r="0" b="0"/>
              <a:pathLst>
                <a:path w="802640" h="984197">
                  <a:moveTo>
                    <a:pt x="0" y="0"/>
                  </a:moveTo>
                  <a:lnTo>
                    <a:pt x="802640" y="0"/>
                  </a:lnTo>
                  <a:lnTo>
                    <a:pt x="802640" y="984197"/>
                  </a:lnTo>
                  <a:lnTo>
                    <a:pt x="0" y="984197"/>
                  </a:lnTo>
                  <a:close/>
                </a:path>
              </a:pathLst>
            </a:custGeom>
            <a:ln w="25400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15" name="Shape 134"/>
            <p:cNvSpPr/>
            <p:nvPr/>
          </p:nvSpPr>
          <p:spPr>
            <a:xfrm>
              <a:off x="1667510" y="27250"/>
              <a:ext cx="802640" cy="984197"/>
            </a:xfrm>
            <a:custGeom>
              <a:avLst/>
              <a:gdLst/>
              <a:ahLst/>
              <a:cxnLst/>
              <a:rect l="0" t="0" r="0" b="0"/>
              <a:pathLst>
                <a:path w="802640" h="984197">
                  <a:moveTo>
                    <a:pt x="0" y="0"/>
                  </a:moveTo>
                  <a:lnTo>
                    <a:pt x="802640" y="0"/>
                  </a:lnTo>
                  <a:lnTo>
                    <a:pt x="802640" y="984197"/>
                  </a:lnTo>
                  <a:lnTo>
                    <a:pt x="0" y="984197"/>
                  </a:lnTo>
                  <a:close/>
                </a:path>
              </a:pathLst>
            </a:custGeom>
            <a:ln w="25400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</p:grpSp>
      <p:sp>
        <p:nvSpPr>
          <p:cNvPr id="16" name="Title 1"/>
          <p:cNvSpPr txBox="1">
            <a:spLocks/>
          </p:cNvSpPr>
          <p:nvPr/>
        </p:nvSpPr>
        <p:spPr bwMode="black">
          <a:xfrm>
            <a:off x="514304" y="266209"/>
            <a:ext cx="4960972" cy="383344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2500" dirty="0"/>
              <a:t>Detecting differences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994790" y="3189227"/>
            <a:ext cx="2002728" cy="6463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E" dirty="0" smtClean="0"/>
              <a:t>Region 1: </a:t>
            </a:r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</a:t>
            </a:r>
            <a:r>
              <a:rPr lang="en-IE" dirty="0" smtClean="0"/>
              <a:t>: 100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00B0F0"/>
                </a:solidFill>
              </a:rPr>
              <a:t>Blue</a:t>
            </a:r>
            <a:r>
              <a:rPr lang="en-IE" dirty="0" smtClean="0"/>
              <a:t>:  500</a:t>
            </a:r>
            <a:endParaRPr lang="en-IE" dirty="0"/>
          </a:p>
        </p:txBody>
      </p:sp>
      <p:sp>
        <p:nvSpPr>
          <p:cNvPr id="19" name="TextBox 18"/>
          <p:cNvSpPr txBox="1"/>
          <p:nvPr/>
        </p:nvSpPr>
        <p:spPr>
          <a:xfrm>
            <a:off x="6037885" y="3199518"/>
            <a:ext cx="2141484" cy="92333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E" dirty="0" smtClean="0"/>
              <a:t>Region 2: </a:t>
            </a:r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</a:t>
            </a:r>
            <a:r>
              <a:rPr lang="en-IE" dirty="0" smtClean="0"/>
              <a:t>:   100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00B0F0"/>
                </a:solidFill>
              </a:rPr>
              <a:t>Blue</a:t>
            </a:r>
            <a:r>
              <a:rPr lang="en-IE" dirty="0" smtClean="0"/>
              <a:t>:    500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00B050"/>
                </a:solidFill>
              </a:rPr>
              <a:t>Green</a:t>
            </a:r>
            <a:r>
              <a:rPr lang="en-IE" dirty="0" smtClean="0"/>
              <a:t>: 300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551439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04" y="4160384"/>
            <a:ext cx="7729728" cy="3101983"/>
          </a:xfrm>
        </p:spPr>
        <p:txBody>
          <a:bodyPr/>
          <a:lstStyle/>
          <a:p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 </a:t>
            </a:r>
            <a:r>
              <a:rPr lang="en-IE" dirty="0" smtClean="0">
                <a:solidFill>
                  <a:schemeClr val="tx1"/>
                </a:solidFill>
              </a:rPr>
              <a:t>difference 0%,</a:t>
            </a:r>
          </a:p>
          <a:p>
            <a:r>
              <a:rPr lang="en-IE" dirty="0" smtClean="0">
                <a:solidFill>
                  <a:srgbClr val="00B0F0"/>
                </a:solidFill>
              </a:rPr>
              <a:t>Blue</a:t>
            </a:r>
            <a:r>
              <a:rPr lang="en-IE" dirty="0" smtClean="0">
                <a:solidFill>
                  <a:schemeClr val="tx1"/>
                </a:solidFill>
              </a:rPr>
              <a:t>  difference 60%</a:t>
            </a:r>
          </a:p>
          <a:p>
            <a:r>
              <a:rPr lang="en-IE" dirty="0" smtClean="0">
                <a:solidFill>
                  <a:srgbClr val="00B050"/>
                </a:solidFill>
              </a:rPr>
              <a:t>Green </a:t>
            </a:r>
            <a:r>
              <a:rPr lang="en-IE" dirty="0" smtClean="0">
                <a:solidFill>
                  <a:schemeClr val="tx1"/>
                </a:solidFill>
              </a:rPr>
              <a:t>difference 100% </a:t>
            </a:r>
            <a:r>
              <a:rPr lang="en-IE" b="1" dirty="0" smtClean="0">
                <a:solidFill>
                  <a:schemeClr val="tx1"/>
                </a:solidFill>
              </a:rPr>
              <a:t>- Surpassed threshold</a:t>
            </a:r>
            <a:endParaRPr lang="en-IE" dirty="0" smtClean="0">
              <a:solidFill>
                <a:schemeClr val="tx1"/>
              </a:solidFill>
            </a:endParaRPr>
          </a:p>
          <a:p>
            <a:endParaRPr lang="en-IE" dirty="0">
              <a:solidFill>
                <a:srgbClr val="00B050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 bwMode="black">
          <a:xfrm>
            <a:off x="514304" y="266209"/>
            <a:ext cx="4960972" cy="383344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2500" dirty="0"/>
              <a:t>Detecting differences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994790" y="3189227"/>
            <a:ext cx="2002728" cy="6463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E" dirty="0" smtClean="0"/>
              <a:t>Region 1: </a:t>
            </a:r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</a:t>
            </a:r>
            <a:r>
              <a:rPr lang="en-IE" dirty="0" smtClean="0"/>
              <a:t>: 100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00B0F0"/>
                </a:solidFill>
              </a:rPr>
              <a:t>Blue</a:t>
            </a:r>
            <a:r>
              <a:rPr lang="en-IE" dirty="0" smtClean="0"/>
              <a:t>:  500</a:t>
            </a:r>
            <a:endParaRPr lang="en-IE" dirty="0"/>
          </a:p>
        </p:txBody>
      </p:sp>
      <p:sp>
        <p:nvSpPr>
          <p:cNvPr id="19" name="TextBox 18"/>
          <p:cNvSpPr txBox="1"/>
          <p:nvPr/>
        </p:nvSpPr>
        <p:spPr>
          <a:xfrm>
            <a:off x="6037885" y="3199518"/>
            <a:ext cx="2141484" cy="92333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E" dirty="0" smtClean="0"/>
              <a:t>Region 2: </a:t>
            </a:r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</a:t>
            </a:r>
            <a:r>
              <a:rPr lang="en-IE" dirty="0" smtClean="0"/>
              <a:t>:   100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00B0F0"/>
                </a:solidFill>
              </a:rPr>
              <a:t>Blue</a:t>
            </a:r>
            <a:r>
              <a:rPr lang="en-IE" dirty="0" smtClean="0"/>
              <a:t>:    500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00B050"/>
                </a:solidFill>
              </a:rPr>
              <a:t>Green</a:t>
            </a:r>
            <a:r>
              <a:rPr lang="en-IE" dirty="0" smtClean="0"/>
              <a:t>: 300</a:t>
            </a:r>
            <a:endParaRPr lang="en-IE" dirty="0"/>
          </a:p>
        </p:txBody>
      </p:sp>
      <p:grpSp>
        <p:nvGrpSpPr>
          <p:cNvPr id="20" name="Group 19"/>
          <p:cNvGrpSpPr/>
          <p:nvPr/>
        </p:nvGrpSpPr>
        <p:grpSpPr>
          <a:xfrm>
            <a:off x="2994790" y="952817"/>
            <a:ext cx="5918835" cy="2209165"/>
            <a:chOff x="0" y="0"/>
            <a:chExt cx="5919035" cy="2209530"/>
          </a:xfrm>
        </p:grpSpPr>
        <p:sp>
          <p:nvSpPr>
            <p:cNvPr id="21" name="Shape 2755"/>
            <p:cNvSpPr/>
            <p:nvPr/>
          </p:nvSpPr>
          <p:spPr>
            <a:xfrm>
              <a:off x="0" y="0"/>
              <a:ext cx="2875836" cy="2209530"/>
            </a:xfrm>
            <a:custGeom>
              <a:avLst/>
              <a:gdLst/>
              <a:ahLst/>
              <a:cxnLst/>
              <a:rect l="0" t="0" r="0" b="0"/>
              <a:pathLst>
                <a:path w="2875836" h="2209530">
                  <a:moveTo>
                    <a:pt x="0" y="0"/>
                  </a:moveTo>
                  <a:lnTo>
                    <a:pt x="2875836" y="0"/>
                  </a:lnTo>
                  <a:lnTo>
                    <a:pt x="2875836" y="2209530"/>
                  </a:lnTo>
                  <a:lnTo>
                    <a:pt x="0" y="22095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2" name="Shape 186"/>
            <p:cNvSpPr/>
            <p:nvPr/>
          </p:nvSpPr>
          <p:spPr>
            <a:xfrm>
              <a:off x="342435" y="60269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1" y="0"/>
                    <a:pt x="840545" y="50988"/>
                    <a:pt x="942521" y="152963"/>
                  </a:cubicBezTo>
                  <a:cubicBezTo>
                    <a:pt x="1146471" y="356914"/>
                    <a:pt x="1146471" y="687582"/>
                    <a:pt x="942521" y="891533"/>
                  </a:cubicBezTo>
                  <a:cubicBezTo>
                    <a:pt x="738570" y="1095483"/>
                    <a:pt x="407901" y="1095483"/>
                    <a:pt x="203950" y="891533"/>
                  </a:cubicBezTo>
                  <a:cubicBezTo>
                    <a:pt x="0" y="687582"/>
                    <a:pt x="0" y="356914"/>
                    <a:pt x="203950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3" name="Shape 187"/>
            <p:cNvSpPr/>
            <p:nvPr/>
          </p:nvSpPr>
          <p:spPr>
            <a:xfrm>
              <a:off x="809795" y="998745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4"/>
                    <a:pt x="1146471" y="687582"/>
                    <a:pt x="942520" y="891533"/>
                  </a:cubicBezTo>
                  <a:cubicBezTo>
                    <a:pt x="738570" y="1095484"/>
                    <a:pt x="407901" y="1095484"/>
                    <a:pt x="203951" y="891533"/>
                  </a:cubicBezTo>
                  <a:cubicBezTo>
                    <a:pt x="0" y="687582"/>
                    <a:pt x="0" y="356914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4" name="Shape 188"/>
            <p:cNvSpPr/>
            <p:nvPr/>
          </p:nvSpPr>
          <p:spPr>
            <a:xfrm>
              <a:off x="1378755" y="106484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5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2"/>
                    <a:pt x="942520" y="891532"/>
                  </a:cubicBezTo>
                  <a:cubicBezTo>
                    <a:pt x="738570" y="1095483"/>
                    <a:pt x="407901" y="1095483"/>
                    <a:pt x="203951" y="891532"/>
                  </a:cubicBezTo>
                  <a:cubicBezTo>
                    <a:pt x="0" y="687582"/>
                    <a:pt x="0" y="356913"/>
                    <a:pt x="203951" y="152963"/>
                  </a:cubicBezTo>
                  <a:cubicBezTo>
                    <a:pt x="305926" y="50988"/>
                    <a:pt x="439581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5" name="Shape 2756"/>
            <p:cNvSpPr/>
            <p:nvPr/>
          </p:nvSpPr>
          <p:spPr>
            <a:xfrm>
              <a:off x="3043198" y="0"/>
              <a:ext cx="2875837" cy="2209530"/>
            </a:xfrm>
            <a:custGeom>
              <a:avLst/>
              <a:gdLst/>
              <a:ahLst/>
              <a:cxnLst/>
              <a:rect l="0" t="0" r="0" b="0"/>
              <a:pathLst>
                <a:path w="2875837" h="2209530">
                  <a:moveTo>
                    <a:pt x="0" y="0"/>
                  </a:moveTo>
                  <a:lnTo>
                    <a:pt x="2875837" y="0"/>
                  </a:lnTo>
                  <a:lnTo>
                    <a:pt x="2875837" y="2209530"/>
                  </a:lnTo>
                  <a:lnTo>
                    <a:pt x="0" y="22095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6" name="Shape 190"/>
            <p:cNvSpPr/>
            <p:nvPr/>
          </p:nvSpPr>
          <p:spPr>
            <a:xfrm>
              <a:off x="3385632" y="111069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1" y="0"/>
                    <a:pt x="840546" y="50988"/>
                    <a:pt x="942520" y="152963"/>
                  </a:cubicBezTo>
                  <a:cubicBezTo>
                    <a:pt x="1146471" y="356914"/>
                    <a:pt x="1146471" y="687582"/>
                    <a:pt x="942520" y="891533"/>
                  </a:cubicBezTo>
                  <a:cubicBezTo>
                    <a:pt x="738571" y="1095483"/>
                    <a:pt x="407901" y="1095483"/>
                    <a:pt x="203950" y="891533"/>
                  </a:cubicBezTo>
                  <a:cubicBezTo>
                    <a:pt x="0" y="687582"/>
                    <a:pt x="0" y="356914"/>
                    <a:pt x="203950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7" name="Shape 191"/>
            <p:cNvSpPr/>
            <p:nvPr/>
          </p:nvSpPr>
          <p:spPr>
            <a:xfrm>
              <a:off x="3868233" y="1038146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2"/>
                    <a:pt x="942520" y="891533"/>
                  </a:cubicBezTo>
                  <a:cubicBezTo>
                    <a:pt x="738570" y="1095483"/>
                    <a:pt x="407901" y="1095483"/>
                    <a:pt x="203951" y="891533"/>
                  </a:cubicBezTo>
                  <a:cubicBezTo>
                    <a:pt x="0" y="687582"/>
                    <a:pt x="0" y="356913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8" name="Shape 192"/>
            <p:cNvSpPr/>
            <p:nvPr/>
          </p:nvSpPr>
          <p:spPr>
            <a:xfrm>
              <a:off x="4430128" y="142901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0" y="0"/>
                    <a:pt x="840545" y="50987"/>
                    <a:pt x="942520" y="152962"/>
                  </a:cubicBezTo>
                  <a:cubicBezTo>
                    <a:pt x="1146471" y="356913"/>
                    <a:pt x="1146471" y="687582"/>
                    <a:pt x="942520" y="891533"/>
                  </a:cubicBezTo>
                  <a:cubicBezTo>
                    <a:pt x="738570" y="1095484"/>
                    <a:pt x="407901" y="1095484"/>
                    <a:pt x="203950" y="891533"/>
                  </a:cubicBezTo>
                  <a:cubicBezTo>
                    <a:pt x="0" y="687582"/>
                    <a:pt x="0" y="356913"/>
                    <a:pt x="203950" y="152962"/>
                  </a:cubicBezTo>
                  <a:cubicBezTo>
                    <a:pt x="305926" y="50987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9" name="Shape 193"/>
            <p:cNvSpPr/>
            <p:nvPr/>
          </p:nvSpPr>
          <p:spPr>
            <a:xfrm>
              <a:off x="4690189" y="532047"/>
              <a:ext cx="547055" cy="496197"/>
            </a:xfrm>
            <a:custGeom>
              <a:avLst/>
              <a:gdLst/>
              <a:ahLst/>
              <a:cxnLst/>
              <a:rect l="0" t="0" r="0" b="0"/>
              <a:pathLst>
                <a:path w="547055" h="496197">
                  <a:moveTo>
                    <a:pt x="273527" y="0"/>
                  </a:moveTo>
                  <a:cubicBezTo>
                    <a:pt x="337302" y="0"/>
                    <a:pt x="401078" y="23095"/>
                    <a:pt x="449737" y="69284"/>
                  </a:cubicBezTo>
                  <a:cubicBezTo>
                    <a:pt x="547055" y="161662"/>
                    <a:pt x="547055" y="311439"/>
                    <a:pt x="449737" y="403817"/>
                  </a:cubicBezTo>
                  <a:cubicBezTo>
                    <a:pt x="352418" y="496197"/>
                    <a:pt x="194635" y="496197"/>
                    <a:pt x="97317" y="403817"/>
                  </a:cubicBezTo>
                  <a:cubicBezTo>
                    <a:pt x="0" y="311439"/>
                    <a:pt x="0" y="161662"/>
                    <a:pt x="97317" y="69284"/>
                  </a:cubicBezTo>
                  <a:cubicBezTo>
                    <a:pt x="145976" y="23095"/>
                    <a:pt x="209752" y="0"/>
                    <a:pt x="27352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CB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0" name="Shape 194"/>
            <p:cNvSpPr/>
            <p:nvPr/>
          </p:nvSpPr>
          <p:spPr>
            <a:xfrm>
              <a:off x="4602044" y="1212633"/>
              <a:ext cx="802640" cy="984197"/>
            </a:xfrm>
            <a:custGeom>
              <a:avLst/>
              <a:gdLst/>
              <a:ahLst/>
              <a:cxnLst/>
              <a:rect l="0" t="0" r="0" b="0"/>
              <a:pathLst>
                <a:path w="802640" h="984197">
                  <a:moveTo>
                    <a:pt x="0" y="0"/>
                  </a:moveTo>
                  <a:lnTo>
                    <a:pt x="802640" y="0"/>
                  </a:lnTo>
                  <a:lnTo>
                    <a:pt x="802640" y="984197"/>
                  </a:lnTo>
                  <a:lnTo>
                    <a:pt x="0" y="984197"/>
                  </a:lnTo>
                  <a:close/>
                </a:path>
              </a:pathLst>
            </a:custGeom>
            <a:ln w="25400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1" name="Shape 196"/>
            <p:cNvSpPr/>
            <p:nvPr/>
          </p:nvSpPr>
          <p:spPr>
            <a:xfrm>
              <a:off x="1658898" y="1212633"/>
              <a:ext cx="802640" cy="984197"/>
            </a:xfrm>
            <a:custGeom>
              <a:avLst/>
              <a:gdLst/>
              <a:ahLst/>
              <a:cxnLst/>
              <a:rect l="0" t="0" r="0" b="0"/>
              <a:pathLst>
                <a:path w="802640" h="984197">
                  <a:moveTo>
                    <a:pt x="0" y="0"/>
                  </a:moveTo>
                  <a:lnTo>
                    <a:pt x="802640" y="0"/>
                  </a:lnTo>
                  <a:lnTo>
                    <a:pt x="802640" y="984197"/>
                  </a:lnTo>
                  <a:lnTo>
                    <a:pt x="0" y="984197"/>
                  </a:lnTo>
                  <a:close/>
                </a:path>
              </a:pathLst>
            </a:custGeom>
            <a:ln w="25400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</p:grpSp>
    </p:spTree>
    <p:extLst>
      <p:ext uri="{BB962C8B-B14F-4D97-AF65-F5344CB8AC3E}">
        <p14:creationId xmlns:p14="http://schemas.microsoft.com/office/powerpoint/2010/main" val="2807000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04" y="4160384"/>
            <a:ext cx="7729728" cy="3101983"/>
          </a:xfrm>
        </p:spPr>
        <p:txBody>
          <a:bodyPr/>
          <a:lstStyle/>
          <a:p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 </a:t>
            </a:r>
            <a:r>
              <a:rPr lang="en-IE" dirty="0" smtClean="0">
                <a:solidFill>
                  <a:schemeClr val="tx1"/>
                </a:solidFill>
              </a:rPr>
              <a:t>difference 50%</a:t>
            </a:r>
          </a:p>
          <a:p>
            <a:r>
              <a:rPr lang="en-IE" dirty="0" smtClean="0">
                <a:solidFill>
                  <a:srgbClr val="FFC000"/>
                </a:solidFill>
              </a:rPr>
              <a:t>Yellow</a:t>
            </a:r>
            <a:r>
              <a:rPr lang="en-IE" dirty="0" smtClean="0">
                <a:solidFill>
                  <a:schemeClr val="tx1"/>
                </a:solidFill>
              </a:rPr>
              <a:t>  difference 20%</a:t>
            </a:r>
          </a:p>
          <a:p>
            <a:r>
              <a:rPr lang="en-IE" dirty="0" smtClean="0">
                <a:solidFill>
                  <a:srgbClr val="FFC000"/>
                </a:solidFill>
              </a:rPr>
              <a:t>Orange</a:t>
            </a:r>
            <a:r>
              <a:rPr lang="en-IE" dirty="0" smtClean="0">
                <a:solidFill>
                  <a:srgbClr val="00B050"/>
                </a:solidFill>
              </a:rPr>
              <a:t> </a:t>
            </a:r>
            <a:r>
              <a:rPr lang="en-IE" dirty="0" smtClean="0">
                <a:solidFill>
                  <a:schemeClr val="tx1"/>
                </a:solidFill>
              </a:rPr>
              <a:t>difference 100% </a:t>
            </a:r>
            <a:r>
              <a:rPr lang="en-IE" b="1" dirty="0" smtClean="0">
                <a:solidFill>
                  <a:schemeClr val="tx1"/>
                </a:solidFill>
              </a:rPr>
              <a:t>- Surpassed threshold but minimum # of occurrences not satisfied.</a:t>
            </a:r>
          </a:p>
          <a:p>
            <a:endParaRPr lang="en-IE" dirty="0" smtClean="0">
              <a:solidFill>
                <a:schemeClr val="tx1"/>
              </a:solidFill>
            </a:endParaRPr>
          </a:p>
          <a:p>
            <a:endParaRPr lang="en-IE" dirty="0">
              <a:solidFill>
                <a:srgbClr val="00B050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 bwMode="black">
          <a:xfrm>
            <a:off x="514304" y="266209"/>
            <a:ext cx="4960972" cy="383344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2500" dirty="0"/>
              <a:t>Detecting differences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994790" y="3189227"/>
            <a:ext cx="2224455" cy="6463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E" dirty="0" smtClean="0"/>
              <a:t>Region 1: </a:t>
            </a:r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</a:t>
            </a:r>
            <a:r>
              <a:rPr lang="en-IE" dirty="0" smtClean="0"/>
              <a:t>:    200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FFC000"/>
                </a:solidFill>
              </a:rPr>
              <a:t>Yellow</a:t>
            </a:r>
            <a:r>
              <a:rPr lang="en-IE" dirty="0" smtClean="0"/>
              <a:t>: 400</a:t>
            </a:r>
            <a:endParaRPr lang="en-IE" dirty="0"/>
          </a:p>
        </p:txBody>
      </p:sp>
      <p:sp>
        <p:nvSpPr>
          <p:cNvPr id="19" name="TextBox 18"/>
          <p:cNvSpPr txBox="1"/>
          <p:nvPr/>
        </p:nvSpPr>
        <p:spPr>
          <a:xfrm>
            <a:off x="6037885" y="3199518"/>
            <a:ext cx="2224455" cy="92333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E" dirty="0" smtClean="0"/>
              <a:t>Region 2: </a:t>
            </a:r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</a:t>
            </a:r>
            <a:r>
              <a:rPr lang="en-IE" dirty="0" smtClean="0"/>
              <a:t>:    100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FFC000"/>
                </a:solidFill>
              </a:rPr>
              <a:t>Yellow</a:t>
            </a:r>
            <a:r>
              <a:rPr lang="en-IE" dirty="0" smtClean="0"/>
              <a:t>:  500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FFC000"/>
                </a:solidFill>
              </a:rPr>
              <a:t>Orange</a:t>
            </a:r>
            <a:r>
              <a:rPr lang="en-IE" dirty="0" smtClean="0"/>
              <a:t>: 2</a:t>
            </a:r>
            <a:endParaRPr lang="en-IE" dirty="0"/>
          </a:p>
        </p:txBody>
      </p:sp>
      <p:grpSp>
        <p:nvGrpSpPr>
          <p:cNvPr id="20" name="Group 19"/>
          <p:cNvGrpSpPr/>
          <p:nvPr/>
        </p:nvGrpSpPr>
        <p:grpSpPr>
          <a:xfrm>
            <a:off x="2994790" y="952817"/>
            <a:ext cx="5918835" cy="2209165"/>
            <a:chOff x="0" y="0"/>
            <a:chExt cx="5919035" cy="2209530"/>
          </a:xfrm>
        </p:grpSpPr>
        <p:sp>
          <p:nvSpPr>
            <p:cNvPr id="21" name="Shape 2755"/>
            <p:cNvSpPr/>
            <p:nvPr/>
          </p:nvSpPr>
          <p:spPr>
            <a:xfrm>
              <a:off x="0" y="0"/>
              <a:ext cx="2875836" cy="2209530"/>
            </a:xfrm>
            <a:custGeom>
              <a:avLst/>
              <a:gdLst/>
              <a:ahLst/>
              <a:cxnLst/>
              <a:rect l="0" t="0" r="0" b="0"/>
              <a:pathLst>
                <a:path w="2875836" h="2209530">
                  <a:moveTo>
                    <a:pt x="0" y="0"/>
                  </a:moveTo>
                  <a:lnTo>
                    <a:pt x="2875836" y="0"/>
                  </a:lnTo>
                  <a:lnTo>
                    <a:pt x="2875836" y="2209530"/>
                  </a:lnTo>
                  <a:lnTo>
                    <a:pt x="0" y="22095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2" name="Shape 186"/>
            <p:cNvSpPr/>
            <p:nvPr/>
          </p:nvSpPr>
          <p:spPr>
            <a:xfrm>
              <a:off x="342435" y="60269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1" y="0"/>
                    <a:pt x="840545" y="50988"/>
                    <a:pt x="942521" y="152963"/>
                  </a:cubicBezTo>
                  <a:cubicBezTo>
                    <a:pt x="1146471" y="356914"/>
                    <a:pt x="1146471" y="687582"/>
                    <a:pt x="942521" y="891533"/>
                  </a:cubicBezTo>
                  <a:cubicBezTo>
                    <a:pt x="738570" y="1095483"/>
                    <a:pt x="407901" y="1095483"/>
                    <a:pt x="203950" y="891533"/>
                  </a:cubicBezTo>
                  <a:cubicBezTo>
                    <a:pt x="0" y="687582"/>
                    <a:pt x="0" y="356914"/>
                    <a:pt x="203950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3" name="Shape 187"/>
            <p:cNvSpPr/>
            <p:nvPr/>
          </p:nvSpPr>
          <p:spPr>
            <a:xfrm>
              <a:off x="809795" y="998745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4"/>
                    <a:pt x="1146471" y="687582"/>
                    <a:pt x="942520" y="891533"/>
                  </a:cubicBezTo>
                  <a:cubicBezTo>
                    <a:pt x="738570" y="1095484"/>
                    <a:pt x="407901" y="1095484"/>
                    <a:pt x="203951" y="891533"/>
                  </a:cubicBezTo>
                  <a:cubicBezTo>
                    <a:pt x="0" y="687582"/>
                    <a:pt x="0" y="356914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4" name="Shape 188"/>
            <p:cNvSpPr/>
            <p:nvPr/>
          </p:nvSpPr>
          <p:spPr>
            <a:xfrm>
              <a:off x="1378755" y="106484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5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2"/>
                    <a:pt x="942520" y="891532"/>
                  </a:cubicBezTo>
                  <a:cubicBezTo>
                    <a:pt x="738570" y="1095483"/>
                    <a:pt x="407901" y="1095483"/>
                    <a:pt x="203951" y="891532"/>
                  </a:cubicBezTo>
                  <a:cubicBezTo>
                    <a:pt x="0" y="687582"/>
                    <a:pt x="0" y="356913"/>
                    <a:pt x="203951" y="152963"/>
                  </a:cubicBezTo>
                  <a:cubicBezTo>
                    <a:pt x="305926" y="50988"/>
                    <a:pt x="439581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5" name="Shape 2756"/>
            <p:cNvSpPr/>
            <p:nvPr/>
          </p:nvSpPr>
          <p:spPr>
            <a:xfrm>
              <a:off x="3043198" y="0"/>
              <a:ext cx="2875837" cy="2209530"/>
            </a:xfrm>
            <a:custGeom>
              <a:avLst/>
              <a:gdLst/>
              <a:ahLst/>
              <a:cxnLst/>
              <a:rect l="0" t="0" r="0" b="0"/>
              <a:pathLst>
                <a:path w="2875837" h="2209530">
                  <a:moveTo>
                    <a:pt x="0" y="0"/>
                  </a:moveTo>
                  <a:lnTo>
                    <a:pt x="2875837" y="0"/>
                  </a:lnTo>
                  <a:lnTo>
                    <a:pt x="2875837" y="2209530"/>
                  </a:lnTo>
                  <a:lnTo>
                    <a:pt x="0" y="22095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6" name="Shape 190"/>
            <p:cNvSpPr/>
            <p:nvPr/>
          </p:nvSpPr>
          <p:spPr>
            <a:xfrm>
              <a:off x="3385632" y="111069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1" y="0"/>
                    <a:pt x="840546" y="50988"/>
                    <a:pt x="942520" y="152963"/>
                  </a:cubicBezTo>
                  <a:cubicBezTo>
                    <a:pt x="1146471" y="356914"/>
                    <a:pt x="1146471" y="687582"/>
                    <a:pt x="942520" y="891533"/>
                  </a:cubicBezTo>
                  <a:cubicBezTo>
                    <a:pt x="738571" y="1095483"/>
                    <a:pt x="407901" y="1095483"/>
                    <a:pt x="203950" y="891533"/>
                  </a:cubicBezTo>
                  <a:cubicBezTo>
                    <a:pt x="0" y="687582"/>
                    <a:pt x="0" y="356914"/>
                    <a:pt x="203950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7" name="Shape 191"/>
            <p:cNvSpPr/>
            <p:nvPr/>
          </p:nvSpPr>
          <p:spPr>
            <a:xfrm>
              <a:off x="3868233" y="1038146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2"/>
                    <a:pt x="942520" y="891533"/>
                  </a:cubicBezTo>
                  <a:cubicBezTo>
                    <a:pt x="738570" y="1095483"/>
                    <a:pt x="407901" y="1095483"/>
                    <a:pt x="203951" y="891533"/>
                  </a:cubicBezTo>
                  <a:cubicBezTo>
                    <a:pt x="0" y="687582"/>
                    <a:pt x="0" y="356913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8" name="Shape 192"/>
            <p:cNvSpPr/>
            <p:nvPr/>
          </p:nvSpPr>
          <p:spPr>
            <a:xfrm>
              <a:off x="4430128" y="142901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0" y="0"/>
                    <a:pt x="840545" y="50987"/>
                    <a:pt x="942520" y="152962"/>
                  </a:cubicBezTo>
                  <a:cubicBezTo>
                    <a:pt x="1146471" y="356913"/>
                    <a:pt x="1146471" y="687582"/>
                    <a:pt x="942520" y="891533"/>
                  </a:cubicBezTo>
                  <a:cubicBezTo>
                    <a:pt x="738570" y="1095484"/>
                    <a:pt x="407901" y="1095484"/>
                    <a:pt x="203950" y="891533"/>
                  </a:cubicBezTo>
                  <a:cubicBezTo>
                    <a:pt x="0" y="687582"/>
                    <a:pt x="0" y="356913"/>
                    <a:pt x="203950" y="152962"/>
                  </a:cubicBezTo>
                  <a:cubicBezTo>
                    <a:pt x="305926" y="50987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9" name="Shape 193"/>
            <p:cNvSpPr/>
            <p:nvPr/>
          </p:nvSpPr>
          <p:spPr>
            <a:xfrm>
              <a:off x="4690189" y="532047"/>
              <a:ext cx="547055" cy="496197"/>
            </a:xfrm>
            <a:custGeom>
              <a:avLst/>
              <a:gdLst/>
              <a:ahLst/>
              <a:cxnLst/>
              <a:rect l="0" t="0" r="0" b="0"/>
              <a:pathLst>
                <a:path w="547055" h="496197">
                  <a:moveTo>
                    <a:pt x="273527" y="0"/>
                  </a:moveTo>
                  <a:cubicBezTo>
                    <a:pt x="337302" y="0"/>
                    <a:pt x="401078" y="23095"/>
                    <a:pt x="449737" y="69284"/>
                  </a:cubicBezTo>
                  <a:cubicBezTo>
                    <a:pt x="547055" y="161662"/>
                    <a:pt x="547055" y="311439"/>
                    <a:pt x="449737" y="403817"/>
                  </a:cubicBezTo>
                  <a:cubicBezTo>
                    <a:pt x="352418" y="496197"/>
                    <a:pt x="194635" y="496197"/>
                    <a:pt x="97317" y="403817"/>
                  </a:cubicBezTo>
                  <a:cubicBezTo>
                    <a:pt x="0" y="311439"/>
                    <a:pt x="0" y="161662"/>
                    <a:pt x="97317" y="69284"/>
                  </a:cubicBezTo>
                  <a:cubicBezTo>
                    <a:pt x="145976" y="23095"/>
                    <a:pt x="209752" y="0"/>
                    <a:pt x="27352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CB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0" name="Shape 194"/>
            <p:cNvSpPr/>
            <p:nvPr/>
          </p:nvSpPr>
          <p:spPr>
            <a:xfrm>
              <a:off x="4602044" y="1212633"/>
              <a:ext cx="802640" cy="984197"/>
            </a:xfrm>
            <a:custGeom>
              <a:avLst/>
              <a:gdLst/>
              <a:ahLst/>
              <a:cxnLst/>
              <a:rect l="0" t="0" r="0" b="0"/>
              <a:pathLst>
                <a:path w="802640" h="984197">
                  <a:moveTo>
                    <a:pt x="0" y="0"/>
                  </a:moveTo>
                  <a:lnTo>
                    <a:pt x="802640" y="0"/>
                  </a:lnTo>
                  <a:lnTo>
                    <a:pt x="802640" y="984197"/>
                  </a:lnTo>
                  <a:lnTo>
                    <a:pt x="0" y="984197"/>
                  </a:lnTo>
                  <a:close/>
                </a:path>
              </a:pathLst>
            </a:custGeom>
            <a:ln w="25400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1" name="Shape 196"/>
            <p:cNvSpPr/>
            <p:nvPr/>
          </p:nvSpPr>
          <p:spPr>
            <a:xfrm>
              <a:off x="1658898" y="1212633"/>
              <a:ext cx="802640" cy="984197"/>
            </a:xfrm>
            <a:custGeom>
              <a:avLst/>
              <a:gdLst/>
              <a:ahLst/>
              <a:cxnLst/>
              <a:rect l="0" t="0" r="0" b="0"/>
              <a:pathLst>
                <a:path w="802640" h="984197">
                  <a:moveTo>
                    <a:pt x="0" y="0"/>
                  </a:moveTo>
                  <a:lnTo>
                    <a:pt x="802640" y="0"/>
                  </a:lnTo>
                  <a:lnTo>
                    <a:pt x="802640" y="984197"/>
                  </a:lnTo>
                  <a:lnTo>
                    <a:pt x="0" y="984197"/>
                  </a:lnTo>
                  <a:close/>
                </a:path>
              </a:pathLst>
            </a:custGeom>
            <a:ln w="25400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</p:grpSp>
    </p:spTree>
    <p:extLst>
      <p:ext uri="{BB962C8B-B14F-4D97-AF65-F5344CB8AC3E}">
        <p14:creationId xmlns:p14="http://schemas.microsoft.com/office/powerpoint/2010/main" val="1948549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130" y="5188818"/>
            <a:ext cx="7729728" cy="3101983"/>
          </a:xfrm>
        </p:spPr>
        <p:txBody>
          <a:bodyPr/>
          <a:lstStyle/>
          <a:p>
            <a:r>
              <a:rPr lang="en-IE" dirty="0" smtClean="0">
                <a:solidFill>
                  <a:schemeClr val="tx1"/>
                </a:solidFill>
              </a:rPr>
              <a:t>Difference highlighted in original image</a:t>
            </a:r>
          </a:p>
          <a:p>
            <a:r>
              <a:rPr lang="en-IE" dirty="0" smtClean="0">
                <a:solidFill>
                  <a:schemeClr val="tx1"/>
                </a:solidFill>
              </a:rPr>
              <a:t>Locational coordinates kept track of via crop coordinates</a:t>
            </a:r>
          </a:p>
          <a:p>
            <a:endParaRPr lang="en-IE" dirty="0" smtClean="0">
              <a:solidFill>
                <a:schemeClr val="tx1"/>
              </a:solidFill>
            </a:endParaRPr>
          </a:p>
          <a:p>
            <a:endParaRPr lang="en-IE" dirty="0" smtClean="0">
              <a:solidFill>
                <a:schemeClr val="tx1"/>
              </a:solidFill>
            </a:endParaRPr>
          </a:p>
          <a:p>
            <a:endParaRPr lang="en-IE" dirty="0">
              <a:solidFill>
                <a:srgbClr val="00B050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 bwMode="black">
          <a:xfrm>
            <a:off x="514304" y="266209"/>
            <a:ext cx="4960972" cy="383344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2500" dirty="0"/>
              <a:t>Detecting differences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994790" y="3189227"/>
            <a:ext cx="2224455" cy="6463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E" dirty="0" smtClean="0"/>
              <a:t>Region 1: </a:t>
            </a:r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</a:t>
            </a:r>
            <a:r>
              <a:rPr lang="en-IE" dirty="0" smtClean="0"/>
              <a:t>:    200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FFC000"/>
                </a:solidFill>
              </a:rPr>
              <a:t>Yellow</a:t>
            </a:r>
            <a:r>
              <a:rPr lang="en-IE" dirty="0" smtClean="0"/>
              <a:t>: 400</a:t>
            </a:r>
            <a:endParaRPr lang="en-IE" dirty="0"/>
          </a:p>
        </p:txBody>
      </p:sp>
      <p:sp>
        <p:nvSpPr>
          <p:cNvPr id="19" name="TextBox 18"/>
          <p:cNvSpPr txBox="1"/>
          <p:nvPr/>
        </p:nvSpPr>
        <p:spPr>
          <a:xfrm>
            <a:off x="6037885" y="3199518"/>
            <a:ext cx="2224455" cy="92333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E" dirty="0" smtClean="0"/>
              <a:t>Region 2: </a:t>
            </a:r>
            <a:r>
              <a:rPr lang="en-I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Grey</a:t>
            </a:r>
            <a:r>
              <a:rPr lang="en-IE" dirty="0" smtClean="0"/>
              <a:t>:    100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FFC000"/>
                </a:solidFill>
              </a:rPr>
              <a:t>Yellow</a:t>
            </a:r>
            <a:r>
              <a:rPr lang="en-IE" dirty="0" smtClean="0"/>
              <a:t>:  500</a:t>
            </a:r>
          </a:p>
          <a:p>
            <a:r>
              <a:rPr lang="en-IE" dirty="0"/>
              <a:t>	</a:t>
            </a:r>
            <a:r>
              <a:rPr lang="en-IE" dirty="0" smtClean="0"/>
              <a:t>	</a:t>
            </a:r>
            <a:r>
              <a:rPr lang="en-IE" dirty="0" smtClean="0">
                <a:solidFill>
                  <a:srgbClr val="FFC000"/>
                </a:solidFill>
              </a:rPr>
              <a:t>Orange</a:t>
            </a:r>
            <a:r>
              <a:rPr lang="en-IE" dirty="0" smtClean="0"/>
              <a:t>: 2</a:t>
            </a:r>
            <a:endParaRPr lang="en-IE" dirty="0"/>
          </a:p>
        </p:txBody>
      </p:sp>
      <p:grpSp>
        <p:nvGrpSpPr>
          <p:cNvPr id="20" name="Group 19"/>
          <p:cNvGrpSpPr/>
          <p:nvPr/>
        </p:nvGrpSpPr>
        <p:grpSpPr>
          <a:xfrm>
            <a:off x="2994790" y="952817"/>
            <a:ext cx="5918835" cy="2209165"/>
            <a:chOff x="0" y="0"/>
            <a:chExt cx="5919035" cy="2209530"/>
          </a:xfrm>
        </p:grpSpPr>
        <p:sp>
          <p:nvSpPr>
            <p:cNvPr id="21" name="Shape 2755"/>
            <p:cNvSpPr/>
            <p:nvPr/>
          </p:nvSpPr>
          <p:spPr>
            <a:xfrm>
              <a:off x="0" y="0"/>
              <a:ext cx="2875836" cy="2209530"/>
            </a:xfrm>
            <a:custGeom>
              <a:avLst/>
              <a:gdLst/>
              <a:ahLst/>
              <a:cxnLst/>
              <a:rect l="0" t="0" r="0" b="0"/>
              <a:pathLst>
                <a:path w="2875836" h="2209530">
                  <a:moveTo>
                    <a:pt x="0" y="0"/>
                  </a:moveTo>
                  <a:lnTo>
                    <a:pt x="2875836" y="0"/>
                  </a:lnTo>
                  <a:lnTo>
                    <a:pt x="2875836" y="2209530"/>
                  </a:lnTo>
                  <a:lnTo>
                    <a:pt x="0" y="22095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2" name="Shape 186"/>
            <p:cNvSpPr/>
            <p:nvPr/>
          </p:nvSpPr>
          <p:spPr>
            <a:xfrm>
              <a:off x="342435" y="60269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1" y="0"/>
                    <a:pt x="840545" y="50988"/>
                    <a:pt x="942521" y="152963"/>
                  </a:cubicBezTo>
                  <a:cubicBezTo>
                    <a:pt x="1146471" y="356914"/>
                    <a:pt x="1146471" y="687582"/>
                    <a:pt x="942521" y="891533"/>
                  </a:cubicBezTo>
                  <a:cubicBezTo>
                    <a:pt x="738570" y="1095483"/>
                    <a:pt x="407901" y="1095483"/>
                    <a:pt x="203950" y="891533"/>
                  </a:cubicBezTo>
                  <a:cubicBezTo>
                    <a:pt x="0" y="687582"/>
                    <a:pt x="0" y="356914"/>
                    <a:pt x="203950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3" name="Shape 187"/>
            <p:cNvSpPr/>
            <p:nvPr/>
          </p:nvSpPr>
          <p:spPr>
            <a:xfrm>
              <a:off x="809795" y="998745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4"/>
                    <a:pt x="1146471" y="687582"/>
                    <a:pt x="942520" y="891533"/>
                  </a:cubicBezTo>
                  <a:cubicBezTo>
                    <a:pt x="738570" y="1095484"/>
                    <a:pt x="407901" y="1095484"/>
                    <a:pt x="203951" y="891533"/>
                  </a:cubicBezTo>
                  <a:cubicBezTo>
                    <a:pt x="0" y="687582"/>
                    <a:pt x="0" y="356914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4" name="Shape 188"/>
            <p:cNvSpPr/>
            <p:nvPr/>
          </p:nvSpPr>
          <p:spPr>
            <a:xfrm>
              <a:off x="1378755" y="106484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5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2"/>
                    <a:pt x="942520" y="891532"/>
                  </a:cubicBezTo>
                  <a:cubicBezTo>
                    <a:pt x="738570" y="1095483"/>
                    <a:pt x="407901" y="1095483"/>
                    <a:pt x="203951" y="891532"/>
                  </a:cubicBezTo>
                  <a:cubicBezTo>
                    <a:pt x="0" y="687582"/>
                    <a:pt x="0" y="356913"/>
                    <a:pt x="203951" y="152963"/>
                  </a:cubicBezTo>
                  <a:cubicBezTo>
                    <a:pt x="305926" y="50988"/>
                    <a:pt x="439581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5" name="Shape 2756"/>
            <p:cNvSpPr/>
            <p:nvPr/>
          </p:nvSpPr>
          <p:spPr>
            <a:xfrm>
              <a:off x="3043198" y="0"/>
              <a:ext cx="2875837" cy="2209530"/>
            </a:xfrm>
            <a:custGeom>
              <a:avLst/>
              <a:gdLst/>
              <a:ahLst/>
              <a:cxnLst/>
              <a:rect l="0" t="0" r="0" b="0"/>
              <a:pathLst>
                <a:path w="2875837" h="2209530">
                  <a:moveTo>
                    <a:pt x="0" y="0"/>
                  </a:moveTo>
                  <a:lnTo>
                    <a:pt x="2875837" y="0"/>
                  </a:lnTo>
                  <a:lnTo>
                    <a:pt x="2875837" y="2209530"/>
                  </a:lnTo>
                  <a:lnTo>
                    <a:pt x="0" y="22095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6" name="Shape 190"/>
            <p:cNvSpPr/>
            <p:nvPr/>
          </p:nvSpPr>
          <p:spPr>
            <a:xfrm>
              <a:off x="3385632" y="111069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1" y="0"/>
                    <a:pt x="840546" y="50988"/>
                    <a:pt x="942520" y="152963"/>
                  </a:cubicBezTo>
                  <a:cubicBezTo>
                    <a:pt x="1146471" y="356914"/>
                    <a:pt x="1146471" y="687582"/>
                    <a:pt x="942520" y="891533"/>
                  </a:cubicBezTo>
                  <a:cubicBezTo>
                    <a:pt x="738571" y="1095483"/>
                    <a:pt x="407901" y="1095483"/>
                    <a:pt x="203950" y="891533"/>
                  </a:cubicBezTo>
                  <a:cubicBezTo>
                    <a:pt x="0" y="687582"/>
                    <a:pt x="0" y="356914"/>
                    <a:pt x="203950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7" name="Shape 191"/>
            <p:cNvSpPr/>
            <p:nvPr/>
          </p:nvSpPr>
          <p:spPr>
            <a:xfrm>
              <a:off x="3868233" y="1038146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2"/>
                    <a:pt x="942520" y="891533"/>
                  </a:cubicBezTo>
                  <a:cubicBezTo>
                    <a:pt x="738570" y="1095483"/>
                    <a:pt x="407901" y="1095483"/>
                    <a:pt x="203951" y="891533"/>
                  </a:cubicBezTo>
                  <a:cubicBezTo>
                    <a:pt x="0" y="687582"/>
                    <a:pt x="0" y="356913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8" name="Shape 192"/>
            <p:cNvSpPr/>
            <p:nvPr/>
          </p:nvSpPr>
          <p:spPr>
            <a:xfrm>
              <a:off x="4430128" y="142901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0" y="0"/>
                    <a:pt x="840545" y="50987"/>
                    <a:pt x="942520" y="152962"/>
                  </a:cubicBezTo>
                  <a:cubicBezTo>
                    <a:pt x="1146471" y="356913"/>
                    <a:pt x="1146471" y="687582"/>
                    <a:pt x="942520" y="891533"/>
                  </a:cubicBezTo>
                  <a:cubicBezTo>
                    <a:pt x="738570" y="1095484"/>
                    <a:pt x="407901" y="1095484"/>
                    <a:pt x="203950" y="891533"/>
                  </a:cubicBezTo>
                  <a:cubicBezTo>
                    <a:pt x="0" y="687582"/>
                    <a:pt x="0" y="356913"/>
                    <a:pt x="203950" y="152962"/>
                  </a:cubicBezTo>
                  <a:cubicBezTo>
                    <a:pt x="305926" y="50987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29" name="Shape 193"/>
            <p:cNvSpPr/>
            <p:nvPr/>
          </p:nvSpPr>
          <p:spPr>
            <a:xfrm>
              <a:off x="4690189" y="532047"/>
              <a:ext cx="547055" cy="496197"/>
            </a:xfrm>
            <a:custGeom>
              <a:avLst/>
              <a:gdLst/>
              <a:ahLst/>
              <a:cxnLst/>
              <a:rect l="0" t="0" r="0" b="0"/>
              <a:pathLst>
                <a:path w="547055" h="496197">
                  <a:moveTo>
                    <a:pt x="273527" y="0"/>
                  </a:moveTo>
                  <a:cubicBezTo>
                    <a:pt x="337302" y="0"/>
                    <a:pt x="401078" y="23095"/>
                    <a:pt x="449737" y="69284"/>
                  </a:cubicBezTo>
                  <a:cubicBezTo>
                    <a:pt x="547055" y="161662"/>
                    <a:pt x="547055" y="311439"/>
                    <a:pt x="449737" y="403817"/>
                  </a:cubicBezTo>
                  <a:cubicBezTo>
                    <a:pt x="352418" y="496197"/>
                    <a:pt x="194635" y="496197"/>
                    <a:pt x="97317" y="403817"/>
                  </a:cubicBezTo>
                  <a:cubicBezTo>
                    <a:pt x="0" y="311439"/>
                    <a:pt x="0" y="161662"/>
                    <a:pt x="97317" y="69284"/>
                  </a:cubicBezTo>
                  <a:cubicBezTo>
                    <a:pt x="145976" y="23095"/>
                    <a:pt x="209752" y="0"/>
                    <a:pt x="27352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CB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0" name="Shape 194"/>
            <p:cNvSpPr/>
            <p:nvPr/>
          </p:nvSpPr>
          <p:spPr>
            <a:xfrm>
              <a:off x="4602044" y="1212633"/>
              <a:ext cx="802640" cy="984197"/>
            </a:xfrm>
            <a:custGeom>
              <a:avLst/>
              <a:gdLst/>
              <a:ahLst/>
              <a:cxnLst/>
              <a:rect l="0" t="0" r="0" b="0"/>
              <a:pathLst>
                <a:path w="802640" h="984197">
                  <a:moveTo>
                    <a:pt x="0" y="0"/>
                  </a:moveTo>
                  <a:lnTo>
                    <a:pt x="802640" y="0"/>
                  </a:lnTo>
                  <a:lnTo>
                    <a:pt x="802640" y="984197"/>
                  </a:lnTo>
                  <a:lnTo>
                    <a:pt x="0" y="984197"/>
                  </a:lnTo>
                  <a:close/>
                </a:path>
              </a:pathLst>
            </a:custGeom>
            <a:ln w="25400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1" name="Shape 196"/>
            <p:cNvSpPr/>
            <p:nvPr/>
          </p:nvSpPr>
          <p:spPr>
            <a:xfrm>
              <a:off x="1658898" y="1212633"/>
              <a:ext cx="802640" cy="984197"/>
            </a:xfrm>
            <a:custGeom>
              <a:avLst/>
              <a:gdLst/>
              <a:ahLst/>
              <a:cxnLst/>
              <a:rect l="0" t="0" r="0" b="0"/>
              <a:pathLst>
                <a:path w="802640" h="984197">
                  <a:moveTo>
                    <a:pt x="0" y="0"/>
                  </a:moveTo>
                  <a:lnTo>
                    <a:pt x="802640" y="0"/>
                  </a:lnTo>
                  <a:lnTo>
                    <a:pt x="802640" y="984197"/>
                  </a:lnTo>
                  <a:lnTo>
                    <a:pt x="0" y="984197"/>
                  </a:lnTo>
                  <a:close/>
                </a:path>
              </a:pathLst>
            </a:custGeom>
            <a:ln w="25400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973433" y="952817"/>
            <a:ext cx="5940192" cy="3943350"/>
            <a:chOff x="0" y="0"/>
            <a:chExt cx="5084734" cy="3943476"/>
          </a:xfrm>
        </p:grpSpPr>
        <p:sp>
          <p:nvSpPr>
            <p:cNvPr id="32" name="Shape 2763"/>
            <p:cNvSpPr/>
            <p:nvPr/>
          </p:nvSpPr>
          <p:spPr>
            <a:xfrm>
              <a:off x="0" y="0"/>
              <a:ext cx="5084734" cy="3943476"/>
            </a:xfrm>
            <a:custGeom>
              <a:avLst/>
              <a:gdLst/>
              <a:ahLst/>
              <a:cxnLst/>
              <a:rect l="0" t="0" r="0" b="0"/>
              <a:pathLst>
                <a:path w="5084734" h="3943476">
                  <a:moveTo>
                    <a:pt x="0" y="0"/>
                  </a:moveTo>
                  <a:lnTo>
                    <a:pt x="5084734" y="0"/>
                  </a:lnTo>
                  <a:lnTo>
                    <a:pt x="5084734" y="3943476"/>
                  </a:lnTo>
                  <a:lnTo>
                    <a:pt x="0" y="3943476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3" name="Shape 235"/>
            <p:cNvSpPr/>
            <p:nvPr/>
          </p:nvSpPr>
          <p:spPr>
            <a:xfrm>
              <a:off x="1443352" y="843280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5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4"/>
                    <a:pt x="1146471" y="687583"/>
                    <a:pt x="942520" y="891533"/>
                  </a:cubicBezTo>
                  <a:cubicBezTo>
                    <a:pt x="738570" y="1095484"/>
                    <a:pt x="407900" y="1095484"/>
                    <a:pt x="203951" y="891533"/>
                  </a:cubicBezTo>
                  <a:cubicBezTo>
                    <a:pt x="0" y="687583"/>
                    <a:pt x="0" y="356914"/>
                    <a:pt x="203951" y="152963"/>
                  </a:cubicBezTo>
                  <a:cubicBezTo>
                    <a:pt x="305925" y="50988"/>
                    <a:pt x="439580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4" name="Shape 236"/>
            <p:cNvSpPr/>
            <p:nvPr/>
          </p:nvSpPr>
          <p:spPr>
            <a:xfrm>
              <a:off x="1925952" y="1770357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2"/>
                    <a:pt x="942520" y="891532"/>
                  </a:cubicBezTo>
                  <a:cubicBezTo>
                    <a:pt x="738570" y="1095483"/>
                    <a:pt x="407901" y="1095483"/>
                    <a:pt x="203950" y="891532"/>
                  </a:cubicBezTo>
                  <a:cubicBezTo>
                    <a:pt x="0" y="687582"/>
                    <a:pt x="0" y="356913"/>
                    <a:pt x="203950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5" name="Shape 237"/>
            <p:cNvSpPr/>
            <p:nvPr/>
          </p:nvSpPr>
          <p:spPr>
            <a:xfrm>
              <a:off x="2494912" y="890796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1"/>
                    <a:pt x="942520" y="891532"/>
                  </a:cubicBezTo>
                  <a:cubicBezTo>
                    <a:pt x="738570" y="1095483"/>
                    <a:pt x="407901" y="1095483"/>
                    <a:pt x="203951" y="891532"/>
                  </a:cubicBezTo>
                  <a:cubicBezTo>
                    <a:pt x="0" y="687581"/>
                    <a:pt x="0" y="356913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6" name="Shape 238"/>
            <p:cNvSpPr/>
            <p:nvPr/>
          </p:nvSpPr>
          <p:spPr>
            <a:xfrm>
              <a:off x="2747908" y="1251559"/>
              <a:ext cx="547055" cy="496196"/>
            </a:xfrm>
            <a:custGeom>
              <a:avLst/>
              <a:gdLst/>
              <a:ahLst/>
              <a:cxnLst/>
              <a:rect l="0" t="0" r="0" b="0"/>
              <a:pathLst>
                <a:path w="547055" h="496196">
                  <a:moveTo>
                    <a:pt x="273528" y="0"/>
                  </a:moveTo>
                  <a:cubicBezTo>
                    <a:pt x="337303" y="0"/>
                    <a:pt x="401079" y="23095"/>
                    <a:pt x="449738" y="69283"/>
                  </a:cubicBezTo>
                  <a:cubicBezTo>
                    <a:pt x="547055" y="161662"/>
                    <a:pt x="547055" y="311438"/>
                    <a:pt x="449738" y="403817"/>
                  </a:cubicBezTo>
                  <a:cubicBezTo>
                    <a:pt x="352420" y="496196"/>
                    <a:pt x="194637" y="496196"/>
                    <a:pt x="97318" y="403817"/>
                  </a:cubicBezTo>
                  <a:cubicBezTo>
                    <a:pt x="0" y="311438"/>
                    <a:pt x="0" y="161662"/>
                    <a:pt x="97318" y="69283"/>
                  </a:cubicBezTo>
                  <a:cubicBezTo>
                    <a:pt x="145977" y="23095"/>
                    <a:pt x="209753" y="0"/>
                    <a:pt x="27352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CB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7" name="Shape 2764"/>
            <p:cNvSpPr/>
            <p:nvPr/>
          </p:nvSpPr>
          <p:spPr>
            <a:xfrm>
              <a:off x="2762806" y="759460"/>
              <a:ext cx="802640" cy="984197"/>
            </a:xfrm>
            <a:custGeom>
              <a:avLst/>
              <a:gdLst/>
              <a:ahLst/>
              <a:cxnLst/>
              <a:rect l="0" t="0" r="0" b="0"/>
              <a:pathLst>
                <a:path w="802640" h="984197">
                  <a:moveTo>
                    <a:pt x="0" y="0"/>
                  </a:moveTo>
                  <a:lnTo>
                    <a:pt x="802640" y="0"/>
                  </a:lnTo>
                  <a:lnTo>
                    <a:pt x="802640" y="984197"/>
                  </a:lnTo>
                  <a:lnTo>
                    <a:pt x="0" y="984197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68C">
                <a:alpha val="59607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</p:grpSp>
    </p:spTree>
    <p:extLst>
      <p:ext uri="{BB962C8B-B14F-4D97-AF65-F5344CB8AC3E}">
        <p14:creationId xmlns:p14="http://schemas.microsoft.com/office/powerpoint/2010/main" val="270999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987" y="2383448"/>
            <a:ext cx="4074012" cy="3429000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original images</a:t>
            </a:r>
            <a:endParaRPr lang="en-I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462" y="2383448"/>
            <a:ext cx="410340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097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Results: original images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573" y="2356337"/>
            <a:ext cx="3994463" cy="334107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8282" y="2356337"/>
            <a:ext cx="3932582" cy="334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561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Results: Original without </a:t>
            </a:r>
            <a:r>
              <a:rPr lang="en-IE" dirty="0" err="1" smtClean="0"/>
              <a:t>hsv</a:t>
            </a:r>
            <a:r>
              <a:rPr lang="en-IE" dirty="0" smtClean="0"/>
              <a:t> </a:t>
            </a:r>
            <a:r>
              <a:rPr lang="en-IE" dirty="0" err="1" smtClean="0"/>
              <a:t>thresholding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946" y="2383986"/>
            <a:ext cx="7192108" cy="3445852"/>
          </a:xfrm>
        </p:spPr>
      </p:pic>
      <p:sp>
        <p:nvSpPr>
          <p:cNvPr id="5" name="TextBox 4"/>
          <p:cNvSpPr txBox="1"/>
          <p:nvPr/>
        </p:nvSpPr>
        <p:spPr>
          <a:xfrm>
            <a:off x="3042138" y="5222631"/>
            <a:ext cx="5841856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IE" dirty="0" smtClean="0"/>
              <a:t>Invalid difference, caused by lack of HSV </a:t>
            </a:r>
            <a:r>
              <a:rPr lang="en-IE" dirty="0" err="1" smtClean="0"/>
              <a:t>thresholding</a:t>
            </a:r>
            <a:r>
              <a:rPr lang="en-IE" dirty="0" smtClean="0"/>
              <a:t> (Value)</a:t>
            </a:r>
            <a:endParaRPr lang="en-IE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5971592" y="4106912"/>
            <a:ext cx="783771" cy="1090239"/>
          </a:xfrm>
          <a:prstGeom prst="straightConnector1">
            <a:avLst/>
          </a:prstGeom>
          <a:ln w="889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040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Additional Tests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223" y="2436201"/>
            <a:ext cx="4480179" cy="371914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909" y="2436201"/>
            <a:ext cx="4435964" cy="371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474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Additional tests #2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646" y="2304090"/>
            <a:ext cx="4026877" cy="328684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16424"/>
            <a:ext cx="3997623" cy="327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436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1"/>
            <a:ext cx="7729728" cy="1806217"/>
          </a:xfrm>
        </p:spPr>
        <p:txBody>
          <a:bodyPr>
            <a:normAutofit/>
          </a:bodyPr>
          <a:lstStyle/>
          <a:p>
            <a:r>
              <a:rPr lang="en-US" b="1" dirty="0" smtClean="0"/>
              <a:t>Objective:</a:t>
            </a:r>
            <a:br>
              <a:rPr lang="en-US" b="1" dirty="0" smtClean="0"/>
            </a:br>
            <a:r>
              <a:rPr lang="en-US" b="1" dirty="0" smtClean="0"/>
              <a:t> </a:t>
            </a:r>
            <a:r>
              <a:rPr lang="en-US" dirty="0" smtClean="0"/>
              <a:t>detect difference between 2 given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945" y="2950426"/>
            <a:ext cx="4446732" cy="37228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950426"/>
            <a:ext cx="4446732" cy="372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7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faced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Flash</a:t>
            </a:r>
          </a:p>
          <a:p>
            <a:r>
              <a:rPr lang="en-US" sz="2800" dirty="0" smtClean="0"/>
              <a:t>Different angle / perspective</a:t>
            </a:r>
          </a:p>
          <a:p>
            <a:r>
              <a:rPr lang="en-US" sz="2800" dirty="0" smtClean="0"/>
              <a:t>Background: mix of differently </a:t>
            </a:r>
            <a:r>
              <a:rPr lang="en-US" sz="2800" dirty="0" err="1" smtClean="0"/>
              <a:t>coloured</a:t>
            </a:r>
            <a:r>
              <a:rPr lang="en-US" sz="2800" dirty="0" smtClean="0"/>
              <a:t> pixels</a:t>
            </a:r>
          </a:p>
          <a:p>
            <a:r>
              <a:rPr lang="en-US" sz="2800" dirty="0" smtClean="0"/>
              <a:t>Lighting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248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HSV</a:t>
            </a:r>
            <a:endParaRPr lang="en-US" dirty="0"/>
          </a:p>
        </p:txBody>
      </p:sp>
      <p:sp>
        <p:nvSpPr>
          <p:cNvPr id="4" name="AutoShape 2" descr="https://dit-bb.blackboard.com/courses/1/IDSP1701/blog/_11561_1/post/_67683_1/hsv1.png"/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2231136" y="2815326"/>
            <a:ext cx="7729728" cy="310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IE" dirty="0" smtClean="0"/>
              <a:t>Hue, Saturation, Value (Brightness)</a:t>
            </a:r>
          </a:p>
          <a:p>
            <a:pPr marL="0" indent="0">
              <a:buNone/>
            </a:pPr>
            <a:endParaRPr lang="en-I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975" y="3456930"/>
            <a:ext cx="7258050" cy="10953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975" y="5036937"/>
            <a:ext cx="725805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41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Uses of </a:t>
            </a:r>
            <a:r>
              <a:rPr lang="en-IE" dirty="0" err="1" smtClean="0"/>
              <a:t>hsv</a:t>
            </a:r>
            <a:r>
              <a:rPr lang="en-IE" dirty="0" smtClean="0"/>
              <a:t>: Flash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411" y="2327612"/>
            <a:ext cx="4446732" cy="37228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143" y="2327612"/>
            <a:ext cx="4446732" cy="372284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05181" y="3576316"/>
            <a:ext cx="1025081" cy="931985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7" name="Rectangle 6"/>
          <p:cNvSpPr/>
          <p:nvPr/>
        </p:nvSpPr>
        <p:spPr>
          <a:xfrm>
            <a:off x="8131001" y="3476789"/>
            <a:ext cx="1025081" cy="931985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TextBox 7"/>
          <p:cNvSpPr txBox="1"/>
          <p:nvPr/>
        </p:nvSpPr>
        <p:spPr>
          <a:xfrm>
            <a:off x="8116794" y="4457596"/>
            <a:ext cx="1053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800" b="1" dirty="0" smtClean="0">
                <a:solidFill>
                  <a:srgbClr val="FF0000"/>
                </a:solidFill>
              </a:rPr>
              <a:t>Flash</a:t>
            </a:r>
            <a:endParaRPr lang="en-IE" sz="28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31713" y="4557123"/>
            <a:ext cx="1669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800" b="1" dirty="0" smtClean="0">
                <a:solidFill>
                  <a:srgbClr val="FF0000"/>
                </a:solidFill>
              </a:rPr>
              <a:t>No Flash</a:t>
            </a:r>
            <a:endParaRPr lang="en-IE" sz="28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3310" y="5395106"/>
            <a:ext cx="8017451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IE" b="1" dirty="0" smtClean="0"/>
              <a:t>Solution: </a:t>
            </a:r>
            <a:r>
              <a:rPr lang="en-IE" dirty="0" smtClean="0"/>
              <a:t>Ignore blue pixels whose Value (Brightness) parameter exceeds threshold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73070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1"/>
            <a:ext cx="7729728" cy="1404883"/>
          </a:xfrm>
        </p:spPr>
        <p:txBody>
          <a:bodyPr/>
          <a:lstStyle/>
          <a:p>
            <a:r>
              <a:rPr lang="en-US" dirty="0" smtClean="0"/>
              <a:t>Background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1. Extract Y </a:t>
            </a:r>
            <a:r>
              <a:rPr lang="en-US" sz="2400" smtClean="0"/>
              <a:t>of </a:t>
            </a:r>
            <a:r>
              <a:rPr lang="en-US" sz="2400" smtClean="0"/>
              <a:t> YUV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	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2970573"/>
            <a:ext cx="3782158" cy="316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12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Background extraction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684" y="3354556"/>
            <a:ext cx="3428179" cy="287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956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smtClean="0"/>
              <a:t>Crop ROI based on coordinates</a:t>
            </a:r>
            <a:endParaRPr lang="en-I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229" y="3146253"/>
            <a:ext cx="3794635" cy="307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320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04" y="4160384"/>
            <a:ext cx="7729728" cy="3101983"/>
          </a:xfrm>
        </p:spPr>
        <p:txBody>
          <a:bodyPr/>
          <a:lstStyle/>
          <a:p>
            <a:r>
              <a:rPr lang="en-IE" dirty="0"/>
              <a:t>Pixel to pixel comparison impossible</a:t>
            </a:r>
          </a:p>
          <a:p>
            <a:r>
              <a:rPr lang="en-IE" dirty="0"/>
              <a:t>Object has different coordinates between 2 images</a:t>
            </a:r>
          </a:p>
          <a:p>
            <a:endParaRPr lang="en-IE" dirty="0">
              <a:solidFill>
                <a:srgbClr val="00B050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 bwMode="black">
          <a:xfrm>
            <a:off x="514304" y="266209"/>
            <a:ext cx="4960972" cy="383344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2500" dirty="0" smtClean="0"/>
              <a:t>Detecting differences</a:t>
            </a:r>
            <a:endParaRPr lang="en-IE" sz="2500" dirty="0"/>
          </a:p>
        </p:txBody>
      </p:sp>
      <p:grpSp>
        <p:nvGrpSpPr>
          <p:cNvPr id="34" name="Group 33"/>
          <p:cNvGrpSpPr/>
          <p:nvPr/>
        </p:nvGrpSpPr>
        <p:grpSpPr>
          <a:xfrm>
            <a:off x="2994790" y="584239"/>
            <a:ext cx="5918806" cy="3096256"/>
            <a:chOff x="0" y="0"/>
            <a:chExt cx="5919034" cy="3096382"/>
          </a:xfrm>
        </p:grpSpPr>
        <p:sp>
          <p:nvSpPr>
            <p:cNvPr id="35" name="Rectangle 34"/>
            <p:cNvSpPr/>
            <p:nvPr/>
          </p:nvSpPr>
          <p:spPr>
            <a:xfrm>
              <a:off x="372872" y="0"/>
              <a:ext cx="51653" cy="22147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6350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E" sz="1100" b="1" i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</a:t>
              </a:r>
              <a:endParaRPr lang="en-IE" sz="1100" i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72872" y="2708313"/>
              <a:ext cx="51653" cy="21645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6350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E" sz="1100" i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</a:t>
              </a:r>
              <a:endParaRPr lang="en-IE" sz="1100" i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37" name="Shape 2743"/>
            <p:cNvSpPr/>
            <p:nvPr/>
          </p:nvSpPr>
          <p:spPr>
            <a:xfrm>
              <a:off x="0" y="360116"/>
              <a:ext cx="2875836" cy="2209530"/>
            </a:xfrm>
            <a:custGeom>
              <a:avLst/>
              <a:gdLst/>
              <a:ahLst/>
              <a:cxnLst/>
              <a:rect l="0" t="0" r="0" b="0"/>
              <a:pathLst>
                <a:path w="2875836" h="2209530">
                  <a:moveTo>
                    <a:pt x="0" y="0"/>
                  </a:moveTo>
                  <a:lnTo>
                    <a:pt x="2875836" y="0"/>
                  </a:lnTo>
                  <a:lnTo>
                    <a:pt x="2875836" y="2209530"/>
                  </a:lnTo>
                  <a:lnTo>
                    <a:pt x="0" y="22095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8" name="Shape 25"/>
            <p:cNvSpPr/>
            <p:nvPr/>
          </p:nvSpPr>
          <p:spPr>
            <a:xfrm>
              <a:off x="342435" y="420384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1" y="0"/>
                    <a:pt x="840545" y="50988"/>
                    <a:pt x="942521" y="152963"/>
                  </a:cubicBezTo>
                  <a:cubicBezTo>
                    <a:pt x="1146471" y="356914"/>
                    <a:pt x="1146471" y="687584"/>
                    <a:pt x="942521" y="891534"/>
                  </a:cubicBezTo>
                  <a:cubicBezTo>
                    <a:pt x="738570" y="1095484"/>
                    <a:pt x="407901" y="1095484"/>
                    <a:pt x="203951" y="891534"/>
                  </a:cubicBezTo>
                  <a:cubicBezTo>
                    <a:pt x="0" y="687584"/>
                    <a:pt x="0" y="356914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39" name="Shape 26"/>
            <p:cNvSpPr/>
            <p:nvPr/>
          </p:nvSpPr>
          <p:spPr>
            <a:xfrm>
              <a:off x="809795" y="1352565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6" y="0"/>
                  </a:moveTo>
                  <a:cubicBezTo>
                    <a:pt x="706891" y="0"/>
                    <a:pt x="840545" y="50988"/>
                    <a:pt x="942521" y="152963"/>
                  </a:cubicBezTo>
                  <a:cubicBezTo>
                    <a:pt x="1146471" y="356913"/>
                    <a:pt x="1146471" y="687584"/>
                    <a:pt x="942521" y="891534"/>
                  </a:cubicBezTo>
                  <a:cubicBezTo>
                    <a:pt x="738570" y="1095484"/>
                    <a:pt x="407901" y="1095484"/>
                    <a:pt x="203951" y="891534"/>
                  </a:cubicBezTo>
                  <a:cubicBezTo>
                    <a:pt x="0" y="687584"/>
                    <a:pt x="0" y="356913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40" name="Shape 27"/>
            <p:cNvSpPr/>
            <p:nvPr/>
          </p:nvSpPr>
          <p:spPr>
            <a:xfrm>
              <a:off x="1378755" y="479300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6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3"/>
                    <a:pt x="1146471" y="687582"/>
                    <a:pt x="942520" y="891532"/>
                  </a:cubicBezTo>
                  <a:cubicBezTo>
                    <a:pt x="738570" y="1095483"/>
                    <a:pt x="407901" y="1095483"/>
                    <a:pt x="203951" y="891532"/>
                  </a:cubicBezTo>
                  <a:cubicBezTo>
                    <a:pt x="0" y="687582"/>
                    <a:pt x="0" y="356913"/>
                    <a:pt x="203951" y="152963"/>
                  </a:cubicBezTo>
                  <a:cubicBezTo>
                    <a:pt x="305926" y="50988"/>
                    <a:pt x="439581" y="0"/>
                    <a:pt x="57323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41" name="Shape 2744"/>
            <p:cNvSpPr/>
            <p:nvPr/>
          </p:nvSpPr>
          <p:spPr>
            <a:xfrm>
              <a:off x="3043198" y="360116"/>
              <a:ext cx="2875836" cy="2209530"/>
            </a:xfrm>
            <a:custGeom>
              <a:avLst/>
              <a:gdLst/>
              <a:ahLst/>
              <a:cxnLst/>
              <a:rect l="0" t="0" r="0" b="0"/>
              <a:pathLst>
                <a:path w="2875836" h="2209530">
                  <a:moveTo>
                    <a:pt x="0" y="0"/>
                  </a:moveTo>
                  <a:lnTo>
                    <a:pt x="2875836" y="0"/>
                  </a:lnTo>
                  <a:lnTo>
                    <a:pt x="2875836" y="2209530"/>
                  </a:lnTo>
                  <a:lnTo>
                    <a:pt x="0" y="22095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E5E5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42" name="Shape 29"/>
            <p:cNvSpPr/>
            <p:nvPr/>
          </p:nvSpPr>
          <p:spPr>
            <a:xfrm>
              <a:off x="3385633" y="471186"/>
              <a:ext cx="1146471" cy="1095484"/>
            </a:xfrm>
            <a:custGeom>
              <a:avLst/>
              <a:gdLst/>
              <a:ahLst/>
              <a:cxnLst/>
              <a:rect l="0" t="0" r="0" b="0"/>
              <a:pathLst>
                <a:path w="1146471" h="1095484">
                  <a:moveTo>
                    <a:pt x="573235" y="0"/>
                  </a:moveTo>
                  <a:cubicBezTo>
                    <a:pt x="706890" y="0"/>
                    <a:pt x="840545" y="50987"/>
                    <a:pt x="942520" y="152962"/>
                  </a:cubicBezTo>
                  <a:cubicBezTo>
                    <a:pt x="1146471" y="356913"/>
                    <a:pt x="1146471" y="687582"/>
                    <a:pt x="942520" y="891533"/>
                  </a:cubicBezTo>
                  <a:cubicBezTo>
                    <a:pt x="738570" y="1095484"/>
                    <a:pt x="407900" y="1095484"/>
                    <a:pt x="203949" y="891533"/>
                  </a:cubicBezTo>
                  <a:cubicBezTo>
                    <a:pt x="0" y="687582"/>
                    <a:pt x="0" y="356913"/>
                    <a:pt x="203949" y="152962"/>
                  </a:cubicBezTo>
                  <a:cubicBezTo>
                    <a:pt x="305924" y="50987"/>
                    <a:pt x="439580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F5EA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43" name="Shape 30"/>
            <p:cNvSpPr/>
            <p:nvPr/>
          </p:nvSpPr>
          <p:spPr>
            <a:xfrm>
              <a:off x="3868233" y="1391965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5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4"/>
                    <a:pt x="1146471" y="687583"/>
                    <a:pt x="942520" y="891535"/>
                  </a:cubicBezTo>
                  <a:cubicBezTo>
                    <a:pt x="738570" y="1095483"/>
                    <a:pt x="407900" y="1095483"/>
                    <a:pt x="203950" y="891535"/>
                  </a:cubicBezTo>
                  <a:cubicBezTo>
                    <a:pt x="0" y="687583"/>
                    <a:pt x="0" y="356914"/>
                    <a:pt x="203950" y="152963"/>
                  </a:cubicBezTo>
                  <a:cubicBezTo>
                    <a:pt x="305925" y="50988"/>
                    <a:pt x="439580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8BA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44" name="Shape 31"/>
            <p:cNvSpPr/>
            <p:nvPr/>
          </p:nvSpPr>
          <p:spPr>
            <a:xfrm>
              <a:off x="4437193" y="518700"/>
              <a:ext cx="1146471" cy="1095483"/>
            </a:xfrm>
            <a:custGeom>
              <a:avLst/>
              <a:gdLst/>
              <a:ahLst/>
              <a:cxnLst/>
              <a:rect l="0" t="0" r="0" b="0"/>
              <a:pathLst>
                <a:path w="1146471" h="1095483">
                  <a:moveTo>
                    <a:pt x="573235" y="0"/>
                  </a:moveTo>
                  <a:cubicBezTo>
                    <a:pt x="706890" y="0"/>
                    <a:pt x="840545" y="50988"/>
                    <a:pt x="942520" y="152963"/>
                  </a:cubicBezTo>
                  <a:cubicBezTo>
                    <a:pt x="1146471" y="356914"/>
                    <a:pt x="1146471" y="687582"/>
                    <a:pt x="942520" y="891533"/>
                  </a:cubicBezTo>
                  <a:cubicBezTo>
                    <a:pt x="738570" y="1095483"/>
                    <a:pt x="407900" y="1095483"/>
                    <a:pt x="203949" y="891533"/>
                  </a:cubicBezTo>
                  <a:cubicBezTo>
                    <a:pt x="0" y="687582"/>
                    <a:pt x="0" y="356914"/>
                    <a:pt x="203949" y="152963"/>
                  </a:cubicBezTo>
                  <a:cubicBezTo>
                    <a:pt x="305924" y="50988"/>
                    <a:pt x="439580" y="0"/>
                    <a:pt x="5732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A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45" name="Shape 32"/>
            <p:cNvSpPr/>
            <p:nvPr/>
          </p:nvSpPr>
          <p:spPr>
            <a:xfrm>
              <a:off x="4690189" y="879464"/>
              <a:ext cx="547055" cy="496197"/>
            </a:xfrm>
            <a:custGeom>
              <a:avLst/>
              <a:gdLst/>
              <a:ahLst/>
              <a:cxnLst/>
              <a:rect l="0" t="0" r="0" b="0"/>
              <a:pathLst>
                <a:path w="547055" h="496197">
                  <a:moveTo>
                    <a:pt x="273527" y="0"/>
                  </a:moveTo>
                  <a:cubicBezTo>
                    <a:pt x="337303" y="0"/>
                    <a:pt x="401078" y="23095"/>
                    <a:pt x="449738" y="69285"/>
                  </a:cubicBezTo>
                  <a:cubicBezTo>
                    <a:pt x="547055" y="161663"/>
                    <a:pt x="547055" y="311439"/>
                    <a:pt x="449738" y="403818"/>
                  </a:cubicBezTo>
                  <a:cubicBezTo>
                    <a:pt x="352419" y="496197"/>
                    <a:pt x="194635" y="496197"/>
                    <a:pt x="97318" y="403818"/>
                  </a:cubicBezTo>
                  <a:cubicBezTo>
                    <a:pt x="0" y="311439"/>
                    <a:pt x="0" y="161663"/>
                    <a:pt x="97318" y="69285"/>
                  </a:cubicBezTo>
                  <a:cubicBezTo>
                    <a:pt x="145976" y="23095"/>
                    <a:pt x="209752" y="0"/>
                    <a:pt x="27352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CB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46" name="Shape 34"/>
            <p:cNvSpPr/>
            <p:nvPr/>
          </p:nvSpPr>
          <p:spPr>
            <a:xfrm>
              <a:off x="1486632" y="2483007"/>
              <a:ext cx="920875" cy="613375"/>
            </a:xfrm>
            <a:custGeom>
              <a:avLst/>
              <a:gdLst/>
              <a:ahLst/>
              <a:cxnLst/>
              <a:rect l="0" t="0" r="0" b="0"/>
              <a:pathLst>
                <a:path w="920875" h="613375">
                  <a:moveTo>
                    <a:pt x="920875" y="613375"/>
                  </a:moveTo>
                  <a:lnTo>
                    <a:pt x="0" y="0"/>
                  </a:lnTo>
                </a:path>
              </a:pathLst>
            </a:custGeom>
            <a:ln w="21140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47" name="Shape 35"/>
            <p:cNvSpPr/>
            <p:nvPr/>
          </p:nvSpPr>
          <p:spPr>
            <a:xfrm>
              <a:off x="1395730" y="2422462"/>
              <a:ext cx="135265" cy="118323"/>
            </a:xfrm>
            <a:custGeom>
              <a:avLst/>
              <a:gdLst/>
              <a:ahLst/>
              <a:cxnLst/>
              <a:rect l="0" t="0" r="0" b="0"/>
              <a:pathLst>
                <a:path w="135265" h="118323">
                  <a:moveTo>
                    <a:pt x="0" y="0"/>
                  </a:moveTo>
                  <a:lnTo>
                    <a:pt x="135265" y="16852"/>
                  </a:lnTo>
                  <a:lnTo>
                    <a:pt x="67677" y="118323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00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D220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48" name="Shape 37"/>
            <p:cNvSpPr/>
            <p:nvPr/>
          </p:nvSpPr>
          <p:spPr>
            <a:xfrm>
              <a:off x="3048969" y="2444764"/>
              <a:ext cx="1275685" cy="619376"/>
            </a:xfrm>
            <a:custGeom>
              <a:avLst/>
              <a:gdLst/>
              <a:ahLst/>
              <a:cxnLst/>
              <a:rect l="0" t="0" r="0" b="0"/>
              <a:pathLst>
                <a:path w="1275685" h="619376">
                  <a:moveTo>
                    <a:pt x="0" y="619376"/>
                  </a:moveTo>
                  <a:lnTo>
                    <a:pt x="1275685" y="0"/>
                  </a:lnTo>
                </a:path>
              </a:pathLst>
            </a:custGeom>
            <a:ln w="22849" cap="flat">
              <a:miter lim="100000"/>
            </a:ln>
          </p:spPr>
          <p:style>
            <a:lnRef idx="1">
              <a:srgbClr val="ED220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  <p:sp>
          <p:nvSpPr>
            <p:cNvPr id="49" name="Shape 38"/>
            <p:cNvSpPr/>
            <p:nvPr/>
          </p:nvSpPr>
          <p:spPr>
            <a:xfrm>
              <a:off x="4286604" y="2395474"/>
              <a:ext cx="136301" cy="109675"/>
            </a:xfrm>
            <a:custGeom>
              <a:avLst/>
              <a:gdLst/>
              <a:ahLst/>
              <a:cxnLst/>
              <a:rect l="0" t="0" r="0" b="0"/>
              <a:pathLst>
                <a:path w="136301" h="109675">
                  <a:moveTo>
                    <a:pt x="0" y="0"/>
                  </a:moveTo>
                  <a:lnTo>
                    <a:pt x="136301" y="1588"/>
                  </a:lnTo>
                  <a:lnTo>
                    <a:pt x="53251" y="109675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00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D220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E"/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5065268" y="3715452"/>
            <a:ext cx="1405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 smtClean="0"/>
              <a:t>(x: 50, y: 200)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30002626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231</TotalTime>
  <Words>298</Words>
  <Application>Microsoft Office PowerPoint</Application>
  <PresentationFormat>Widescreen</PresentationFormat>
  <Paragraphs>76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Gill Sans MT</vt:lpstr>
      <vt:lpstr>Parcel</vt:lpstr>
      <vt:lpstr>Finding difference in images</vt:lpstr>
      <vt:lpstr>Objective:  detect difference between 2 given images</vt:lpstr>
      <vt:lpstr>Challenges faced</vt:lpstr>
      <vt:lpstr>HSV</vt:lpstr>
      <vt:lpstr>Uses of hsv: Flash</vt:lpstr>
      <vt:lpstr>Background extraction</vt:lpstr>
      <vt:lpstr>Background extraction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original images</vt:lpstr>
      <vt:lpstr>Results: original images</vt:lpstr>
      <vt:lpstr>Results: Original without hsv thresholding</vt:lpstr>
      <vt:lpstr>Additional Tests</vt:lpstr>
      <vt:lpstr>Additional tests #2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Ronald</dc:creator>
  <cp:lastModifiedBy>Windows User</cp:lastModifiedBy>
  <cp:revision>26</cp:revision>
  <dcterms:created xsi:type="dcterms:W3CDTF">2018-11-22T09:39:13Z</dcterms:created>
  <dcterms:modified xsi:type="dcterms:W3CDTF">2018-11-28T20:00:28Z</dcterms:modified>
</cp:coreProperties>
</file>

<file path=docProps/thumbnail.jpeg>
</file>